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4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0" r:id="rId1"/>
  </p:sldMasterIdLst>
  <p:notesMasterIdLst>
    <p:notesMasterId r:id="rId40"/>
  </p:notesMasterIdLst>
  <p:handoutMasterIdLst>
    <p:handoutMasterId r:id="rId41"/>
  </p:handoutMasterIdLst>
  <p:sldIdLst>
    <p:sldId id="510" r:id="rId2"/>
    <p:sldId id="359" r:id="rId3"/>
    <p:sldId id="514" r:id="rId4"/>
    <p:sldId id="518" r:id="rId5"/>
    <p:sldId id="516" r:id="rId6"/>
    <p:sldId id="467" r:id="rId7"/>
    <p:sldId id="466" r:id="rId8"/>
    <p:sldId id="486" r:id="rId9"/>
    <p:sldId id="506" r:id="rId10"/>
    <p:sldId id="497" r:id="rId11"/>
    <p:sldId id="482" r:id="rId12"/>
    <p:sldId id="521" r:id="rId13"/>
    <p:sldId id="498" r:id="rId14"/>
    <p:sldId id="484" r:id="rId15"/>
    <p:sldId id="487" r:id="rId16"/>
    <p:sldId id="489" r:id="rId17"/>
    <p:sldId id="491" r:id="rId18"/>
    <p:sldId id="492" r:id="rId19"/>
    <p:sldId id="493" r:id="rId20"/>
    <p:sldId id="507" r:id="rId21"/>
    <p:sldId id="508" r:id="rId22"/>
    <p:sldId id="479" r:id="rId23"/>
    <p:sldId id="490" r:id="rId24"/>
    <p:sldId id="477" r:id="rId25"/>
    <p:sldId id="503" r:id="rId26"/>
    <p:sldId id="478" r:id="rId27"/>
    <p:sldId id="519" r:id="rId28"/>
    <p:sldId id="500" r:id="rId29"/>
    <p:sldId id="468" r:id="rId30"/>
    <p:sldId id="469" r:id="rId31"/>
    <p:sldId id="494" r:id="rId32"/>
    <p:sldId id="495" r:id="rId33"/>
    <p:sldId id="470" r:id="rId34"/>
    <p:sldId id="472" r:id="rId35"/>
    <p:sldId id="505" r:id="rId36"/>
    <p:sldId id="509" r:id="rId37"/>
    <p:sldId id="473" r:id="rId38"/>
    <p:sldId id="501" r:id="rId39"/>
  </p:sldIdLst>
  <p:sldSz cx="9144000" cy="6858000" type="screen4x3"/>
  <p:notesSz cx="9947275" cy="685800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31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90E"/>
    <a:srgbClr val="07B907"/>
    <a:srgbClr val="CC0000"/>
    <a:srgbClr val="477971"/>
    <a:srgbClr val="047204"/>
    <a:srgbClr val="2F0BB5"/>
    <a:srgbClr val="F0E506"/>
    <a:srgbClr val="FFD3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3" autoAdjust="0"/>
    <p:restoredTop sz="94803" autoAdjust="0"/>
  </p:normalViewPr>
  <p:slideViewPr>
    <p:cSldViewPr snapToObjects="1">
      <p:cViewPr>
        <p:scale>
          <a:sx n="169" d="100"/>
          <a:sy n="169" d="100"/>
        </p:scale>
        <p:origin x="-129" y="-3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3" d="100"/>
          <a:sy n="53" d="100"/>
        </p:scale>
        <p:origin x="-1308" y="-90"/>
      </p:cViewPr>
      <p:guideLst>
        <p:guide orient="horz" pos="2160"/>
        <p:guide pos="3133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Szyłko-Bigus" userId="3b054858f640afbd" providerId="LiveId" clId="{1100B41D-A920-41CD-B752-30F297733FCB}"/>
    <pc:docChg chg="custSel delSld modSld">
      <pc:chgData name="Olga Szyłko-Bigus" userId="3b054858f640afbd" providerId="LiveId" clId="{1100B41D-A920-41CD-B752-30F297733FCB}" dt="2026-05-26T11:25:34.136" v="13" actId="478"/>
      <pc:docMkLst>
        <pc:docMk/>
      </pc:docMkLst>
      <pc:sldChg chg="delSp mod">
        <pc:chgData name="Olga Szyłko-Bigus" userId="3b054858f640afbd" providerId="LiveId" clId="{1100B41D-A920-41CD-B752-30F297733FCB}" dt="2026-05-26T11:25:10.881" v="9" actId="478"/>
        <pc:sldMkLst>
          <pc:docMk/>
          <pc:sldMk cId="1024796773" sldId="472"/>
        </pc:sldMkLst>
      </pc:sldChg>
      <pc:sldChg chg="delSp mod">
        <pc:chgData name="Olga Szyłko-Bigus" userId="3b054858f640afbd" providerId="LiveId" clId="{1100B41D-A920-41CD-B752-30F297733FCB}" dt="2026-05-26T11:25:22.203" v="12" actId="478"/>
        <pc:sldMkLst>
          <pc:docMk/>
          <pc:sldMk cId="1024796773" sldId="473"/>
        </pc:sldMkLst>
      </pc:sldChg>
      <pc:sldChg chg="delSp mod">
        <pc:chgData name="Olga Szyłko-Bigus" userId="3b054858f640afbd" providerId="LiveId" clId="{1100B41D-A920-41CD-B752-30F297733FCB}" dt="2026-05-26T11:24:53.310" v="6" actId="478"/>
        <pc:sldMkLst>
          <pc:docMk/>
          <pc:sldMk cId="2195968528" sldId="478"/>
        </pc:sldMkLst>
      </pc:sldChg>
      <pc:sldChg chg="delSp mod">
        <pc:chgData name="Olga Szyłko-Bigus" userId="3b054858f640afbd" providerId="LiveId" clId="{1100B41D-A920-41CD-B752-30F297733FCB}" dt="2026-05-26T11:24:31.600" v="3" actId="478"/>
        <pc:sldMkLst>
          <pc:docMk/>
          <pc:sldMk cId="3758970251" sldId="487"/>
        </pc:sldMkLst>
      </pc:sldChg>
      <pc:sldChg chg="delSp mod">
        <pc:chgData name="Olga Szyłko-Bigus" userId="3b054858f640afbd" providerId="LiveId" clId="{1100B41D-A920-41CD-B752-30F297733FCB}" dt="2026-05-26T11:24:35.462" v="4" actId="478"/>
        <pc:sldMkLst>
          <pc:docMk/>
          <pc:sldMk cId="361979489" sldId="489"/>
        </pc:sldMkLst>
      </pc:sldChg>
      <pc:sldChg chg="delSp mod">
        <pc:chgData name="Olga Szyłko-Bigus" userId="3b054858f640afbd" providerId="LiveId" clId="{1100B41D-A920-41CD-B752-30F297733FCB}" dt="2026-05-26T11:25:34.136" v="13" actId="478"/>
        <pc:sldMkLst>
          <pc:docMk/>
          <pc:sldMk cId="3551076498" sldId="501"/>
        </pc:sldMkLst>
      </pc:sldChg>
      <pc:sldChg chg="delSp mod">
        <pc:chgData name="Olga Szyłko-Bigus" userId="3b054858f640afbd" providerId="LiveId" clId="{1100B41D-A920-41CD-B752-30F297733FCB}" dt="2026-05-26T11:25:13.950" v="10" actId="478"/>
        <pc:sldMkLst>
          <pc:docMk/>
          <pc:sldMk cId="876624585" sldId="505"/>
        </pc:sldMkLst>
      </pc:sldChg>
      <pc:sldChg chg="delSp mod">
        <pc:chgData name="Olga Szyłko-Bigus" userId="3b054858f640afbd" providerId="LiveId" clId="{1100B41D-A920-41CD-B752-30F297733FCB}" dt="2026-05-26T11:24:22.212" v="1" actId="478"/>
        <pc:sldMkLst>
          <pc:docMk/>
          <pc:sldMk cId="244662760" sldId="506"/>
        </pc:sldMkLst>
      </pc:sldChg>
      <pc:sldChg chg="delSp mod">
        <pc:chgData name="Olga Szyłko-Bigus" userId="3b054858f640afbd" providerId="LiveId" clId="{1100B41D-A920-41CD-B752-30F297733FCB}" dt="2026-05-26T11:24:40.847" v="5" actId="478"/>
        <pc:sldMkLst>
          <pc:docMk/>
          <pc:sldMk cId="4179777267" sldId="507"/>
        </pc:sldMkLst>
      </pc:sldChg>
      <pc:sldChg chg="delSp mod">
        <pc:chgData name="Olga Szyłko-Bigus" userId="3b054858f640afbd" providerId="LiveId" clId="{1100B41D-A920-41CD-B752-30F297733FCB}" dt="2026-05-26T11:25:19.115" v="11" actId="478"/>
        <pc:sldMkLst>
          <pc:docMk/>
          <pc:sldMk cId="1786034434" sldId="509"/>
        </pc:sldMkLst>
      </pc:sldChg>
      <pc:sldChg chg="delSp mod">
        <pc:chgData name="Olga Szyłko-Bigus" userId="3b054858f640afbd" providerId="LiveId" clId="{1100B41D-A920-41CD-B752-30F297733FCB}" dt="2026-05-26T11:24:08.933" v="0" actId="478"/>
        <pc:sldMkLst>
          <pc:docMk/>
          <pc:sldMk cId="1952619908" sldId="518"/>
        </pc:sldMkLst>
      </pc:sldChg>
      <pc:sldChg chg="delSp mod">
        <pc:chgData name="Olga Szyłko-Bigus" userId="3b054858f640afbd" providerId="LiveId" clId="{1100B41D-A920-41CD-B752-30F297733FCB}" dt="2026-05-26T11:24:57.123" v="7" actId="478"/>
        <pc:sldMkLst>
          <pc:docMk/>
          <pc:sldMk cId="3528533167" sldId="519"/>
        </pc:sldMkLst>
      </pc:sldChg>
      <pc:sldChg chg="delSp mod">
        <pc:chgData name="Olga Szyłko-Bigus" userId="3b054858f640afbd" providerId="LiveId" clId="{1100B41D-A920-41CD-B752-30F297733FCB}" dt="2026-05-26T11:24:26.888" v="2" actId="478"/>
        <pc:sldMkLst>
          <pc:docMk/>
          <pc:sldMk cId="1232844" sldId="521"/>
        </pc:sldMkLst>
      </pc:sldChg>
    </pc:docChg>
  </pc:docChgLst>
  <pc:docChgLst>
    <pc:chgData name="Olga Szyłko-Bigus" userId="3b054858f640afbd" providerId="LiveId" clId="{B62F5C9D-B9EE-4E08-B30C-31B32E67AA9D}"/>
    <pc:docChg chg="modSld">
      <pc:chgData name="Olga Szyłko-Bigus" userId="3b054858f640afbd" providerId="LiveId" clId="{B62F5C9D-B9EE-4E08-B30C-31B32E67AA9D}" dt="2026-06-02T08:16:26.336" v="1" actId="9405"/>
      <pc:docMkLst>
        <pc:docMk/>
      </pc:docMkLst>
      <pc:sldChg chg="addSp mod">
        <pc:chgData name="Olga Szyłko-Bigus" userId="3b054858f640afbd" providerId="LiveId" clId="{B62F5C9D-B9EE-4E08-B30C-31B32E67AA9D}" dt="2026-06-02T08:16:26.336" v="1" actId="9405"/>
        <pc:sldMkLst>
          <pc:docMk/>
          <pc:sldMk cId="1024796773" sldId="469"/>
        </pc:sldMkLst>
        <pc:inkChg chg="add">
          <ac:chgData name="Olga Szyłko-Bigus" userId="3b054858f640afbd" providerId="LiveId" clId="{B62F5C9D-B9EE-4E08-B30C-31B32E67AA9D}" dt="2026-06-02T08:10:09.612" v="0" actId="9405"/>
          <ac:inkMkLst>
            <pc:docMk/>
            <pc:sldMk cId="1024796773" sldId="469"/>
            <ac:inkMk id="6" creationId="{E8ECF10D-F728-1B4D-A802-4EB741865EA5}"/>
          </ac:inkMkLst>
        </pc:inkChg>
        <pc:inkChg chg="add">
          <ac:chgData name="Olga Szyłko-Bigus" userId="3b054858f640afbd" providerId="LiveId" clId="{B62F5C9D-B9EE-4E08-B30C-31B32E67AA9D}" dt="2026-06-02T08:16:26.336" v="1" actId="9405"/>
          <ac:inkMkLst>
            <pc:docMk/>
            <pc:sldMk cId="1024796773" sldId="469"/>
            <ac:inkMk id="11" creationId="{574F54D6-CD4E-1836-EA9E-20C6036A157D}"/>
          </ac:inkMkLst>
        </pc:ink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9802" cy="3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 b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7474" y="0"/>
            <a:ext cx="4309802" cy="3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 b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4704"/>
            <a:ext cx="4309802" cy="3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 b="1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7474" y="6514704"/>
            <a:ext cx="4309802" cy="3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b="1">
                <a:latin typeface="Arial" charset="0"/>
              </a:defRPr>
            </a:lvl1pPr>
          </a:lstStyle>
          <a:p>
            <a:pPr>
              <a:defRPr/>
            </a:pPr>
            <a:fld id="{6E4D8DBD-6784-4FC0-84BA-681ECD875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2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6:45:31.0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56 2303 0 0,'0'0'102'0'0,"-1"-2"172"0"0,1 0 292 0 0,0-1 0 0 0,0 0 0 0 0,0 0-1 0 0,1 1 1 0 0,-1-1 0 0 0,0 0-1 0 0,2-5 1 0 0,2-9 1276 0 0,-3 15-1755 0 0,1-5-479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2:58:40.399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 contextRef="#ctx0" brushRef="#br0">32 46 8,'-3'-9'14,"-7"0"17,7 2-25,-7 4-12,7-3-6,0-1-3,3 2-2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3:02:52.987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 contextRef="#ctx0" brushRef="#br0">0 51 1,'3'12'7,"22"1"1,10-4-4,12 1-4,17-6 2,5-15-2,-3 6 0,-5-6-2,-1 2 2,-13-3-1,-3 0 0,-12-3 5,-7 7-9,-9 2 8,-10-1-4,7 4-1,-13 3 3,-13 7 0,-6 9-4,7 8 5,-4 8-3,-3 2 2,6 5 1,13-7-2,0-10 6,3-6 0,4-4-2,2-5-4,17-10 0,-8-13-2,11-4 4,3-5-6,-1-3 8,-15 3-6,3 2 2,3 1 0,-9 6 2,-4 0-6,4 8 6,-13-8-2,0 5-4,0 6 2,0 1-1,0 4 0,0 0 3,9 0-6,-6 4 6,4-1-1,2 3 3,-6 1-4,1-2 2,-4 2 1,-4 5-2,-2 8 2,-7 5-2,10 0 3,-19 3-2,3 4 2,0 0-4,3 0 5,-6-3-3,7-4-1,-1-6 1,9-3-13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3:02:53.294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 contextRef="#ctx0" brushRef="#br0">0 48 2,'44'-16'1,"7"11"1,2 5-2,-2-11 1,3 2-1,-13 2-1,3 7 1,-12 0-5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3:02:53.588"/>
    </inkml:context>
    <inkml:brush xml:id="br0">
      <inkml:brushProperty name="width" value="0.13333" units="cm"/>
      <inkml:brushProperty name="height" value="0.13333" units="cm"/>
      <inkml:brushProperty name="color" value="#177D36"/>
      <inkml:brushProperty name="fitToCurve" value="1"/>
    </inkml:brush>
  </inkml:definitions>
  <inkml:trace contextRef="#ctx0" brushRef="#br0">0 2 9,'12'0'19,"4"2"-8,13 1 10,5 5-11,-2-5-4,9-3 3,-3 0-9,6-3 0,1-5 0,-4 5-4,-7 1-25,-5-1-7</inkml:trace>
</inkml:ink>
</file>

<file path=ppt/ink/ink14.xml><?xml version="1.0" encoding="utf-8"?>
<inkml:ink xmlns:inkml="http://www.w3.org/2003/InkML">
  <inkml:definitions/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6-02T08:10:09.48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1641 2537 14279 0 0,'26'-8'1147'0'0,"0"0"0"0"0,0 2-1 0 0,0 1 1 0 0,1 1 0 0 0,0 1-1 0 0,48 2 1 0 0,-47 5-560 0 0,0 1 0 0 0,0 1 0 0 0,32 12 0 0 0,-7-2-130 0 0,-22-8-235 0 0,235 60 1279 0 0,102 14-1280 0 0,-210-43-224 0 0,403 83 70 0 0,240-31-115 0 0,-480-66 89 0 0,344 12 137 0 0,-127-40-213 0 0,-390-1-157 0 0,457-35 245 0 0,-512 27 8 0 0,-1-5 0 0 0,0-3-1 0 0,117-42 1 0 0,205-102-288 0 0,-360 143 175 0 0,46-22-49 0 0,-81 33 50 0 0,0 0-1 0 0,-1-2 1 0 0,19-13 0 0 0,80-82-948 0 0,-42 36 1279 0 0,-59 56-513 0 0,0-1-1 0 0,21-27 1 0 0,-29 33 101 0 0,-1-1 1 0 0,0 0 0 0 0,-1 0 0 0 0,0-1-1 0 0,7-22 1 0 0,4-30-644 0 0,15-118 0 0 0,-30 167 709 0 0,5-54-284 0 0,-2-1 1 0 0,-4 0-1 0 0,-3 0 0 0 0,-3 0 1 0 0,-2 1-1 0 0,-24-96 0 0 0,20 126 257 0 0,-1 0 0 0 0,-2 0 0 0 0,-1 2 0 0 0,-2-1 0 0 0,-2 2 0 0 0,-1 1 0 0 0,-37-49 0 0 0,-50-81 815 0 0,73 110-708 0 0,19 32 52 0 0,-2 2-1 0 0,0 0 1 0 0,-1 0-1 0 0,-1 2 1 0 0,-1 0-1 0 0,-1 2 1 0 0,-27-19-1 0 0,-51-41 101 0 0,64 47-118 0 0,-1 2 0 0 0,-2 2 0 0 0,-53-30 0 0 0,2 17-25 0 0,-129-41 0 0 0,149 59 5 0 0,-96-32 80 0 0,-146-45 221 0 0,266 85-339 0 0,-59-13-129 0 0,-137-16 0 0 0,-110 6 176 0 0,120 25 276 0 0,105 6-55 0 0,-119-2 242 0 0,127 4-516 0 0,-83 3-60 0 0,0 10 0 0 0,-241 42-1 0 0,86 20 115 0 0,5 20 52 0 0,315-83-75 0 0,-583 120-33 0 0,406-90 154 0 0,-293 98-283 0 0,291-71 199 0 0,181-56-32 0 0,-170 46 251 0 0,107-30-160 0 0,-111 45 0 0 0,-85 60-310 0 0,141-60 501 0 0,-73 38 1 0 0,-46 69 40 0 0,204-131-498 0 0,43-31 6 0 0,-2 1 230 0 0,1 1 0 0 0,0 1 1 0 0,2 2-1 0 0,-22 23 0 0 0,39-38-85 0 0,0 1-1 0 0,1 0 1 0 0,0 0 0 0 0,0 1-1 0 0,1 0 1 0 0,0 0 0 0 0,1 0-1 0 0,-1 0 1 0 0,1 0 0 0 0,1 1 0 0 0,0-1-1 0 0,0 1 1 0 0,1 0 0 0 0,0 0-1 0 0,0 0 1 0 0,1-1 0 0 0,0 1-1 0 0,3 17 1 0 0,-1-16-13 0 0,0 0-1 0 0,1-1 0 0 0,1 0 1 0 0,0 1-1 0 0,0-1 1 0 0,0-1-1 0 0,7 11 1 0 0,45 55 279 0 0,-43-58-261 0 0,7 8-54 0 0,0-1 0 0 0,2 0-1 0 0,0-2 1 0 0,2 0 0 0 0,0-2 0 0 0,33 20 0 0 0,178 89-1725 0 0,-144-80-3363 0 0,14 8-2051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6-02T08:16:26.32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11282 1209 7367 0 0,'6'1'384'0'0,"0"0"-1"0"0,0 0 0 0 0,0-1 0 0 0,0 1 0 0 0,0-1 0 0 0,0-1 1 0 0,0 1-1 0 0,-1-1 0 0 0,1 0 0 0 0,9-3 0 0 0,-12 3-168 0 0,0 0-1 0 0,0-1 1 0 0,0 1 0 0 0,0-1-1 0 0,0 1 1 0 0,-1-1-1 0 0,1 0 1 0 0,-1 0 0 0 0,1 0-1 0 0,-1 0 1 0 0,0-1-1 0 0,0 1 1 0 0,0-1-1 0 0,0 1 1 0 0,0-1 0 0 0,0 0-1 0 0,-1 0 1 0 0,1 0-1 0 0,-1 0 1 0 0,2-5 0 0 0,-1 2-86 0 0,-1 0 0 0 0,0 0 1 0 0,0 0-1 0 0,0-1 1 0 0,-1 1-1 0 0,1 0 1 0 0,-2 0-1 0 0,1 0 0 0 0,-1 0 1 0 0,1 0-1 0 0,-2 0 1 0 0,1 0-1 0 0,-1 0 1 0 0,0 0-1 0 0,0 0 0 0 0,0 1 1 0 0,-1-1-1 0 0,0 1 1 0 0,0-1-1 0 0,0 1 1 0 0,-1 0-1 0 0,0 1 0 0 0,0-1 1 0 0,0 0-1 0 0,0 1 1 0 0,-9-6-1 0 0,-4-3-145 0 0,0 1-1 0 0,-1 1 1 0 0,-25-11-1 0 0,-66-25-91 0 0,57 26 80 0 0,-279-120-26 0 0,214 96 33 0 0,-154-35 0 0 0,-130-9-47 0 0,155 38 50 0 0,221 45 18 0 0,-724-142 0 0 0,196 70 502 0 0,-311-47 532 0 0,475 72-706 0 0,-472-2 0 0 0,521 55-48 0 0,0 15 0 0 0,-455 77 0 0 0,-28 68-176 0 0,545-82-27 0 0,5 15-4 0 0,15-4-152 0 0,-253 102 64 0 0,48 16 15 0 0,139-35-421 0 0,119-59-27 0 0,-88 58-179 0 0,143-77 305 0 0,-149 104-298 0 0,-39 70 65 0 0,256-195 153 0 0,-141 162-1 0 0,174-170 178 0 0,-43 78 1 0 0,70-109 126 0 0,2 0-34 0 0,2 0 0 0 0,1 1 0 0 0,1 1 1 0 0,2 1-1 0 0,2 0 0 0 0,1 0 0 0 0,-7 53 0 0 0,14-64 54 0 0,2 1 0 0 0,1-1-1 0 0,2 0 1 0 0,6 50-1 0 0,-4-56 77 0 0,2 0-1 0 0,0-1 0 0 0,1 1 0 0 0,1-1 0 0 0,1 0 0 0 0,20 33 0 0 0,0-9-19 0 0,2-1-1 0 0,2-1 0 0 0,62 60 1 0 0,-64-75-14 0 0,0-1 1 0 0,2-2 0 0 0,0-1 0 0 0,53 27 0 0 0,150 57-51 0 0,-222-100 86 0 0,121 49-70 0 0,3-7-1 0 0,262 58 0 0 0,190-15 71 0 0,-206-35 0 0 0,-241-34-15 0 0,1111 157-506 0 0,-869-138 576 0 0,491 58 160 0 0,4 2 127 0 0,4-30-234 0 0,102-42-221 0 0,0-63 40 0 0,-641-1 1178 0 0,0-15 0 0 0,350-98 1 0 0,-570 115-174 0 0,-2-5 0 0 0,195-88 1 0 0,-35-17 399 0 0,-110 36-736 0 0,-9-12-262 0 0,-113 80-381 0 0,-1-3 0 0 0,-2-1 0 0 0,69-84 0 0 0,-17-8-366 0 0,-78 103 310 0 0,-2-2 1 0 0,21-47-1 0 0,-22 32 66 0 0,-1-1 1 0 0,-3-1-1 0 0,-2-1 0 0 0,-2 1 0 0 0,5-88 0 0 0,-13 72 9 0 0,-3-1 0 0 0,-2 1 0 0 0,-25-130 0 0 0,13 132 155 0 0,-3 1 0 0 0,-34-79 0 0 0,-73-111-384 0 0,79 179 148 0 0,-58-73-1 0 0,-67-58-14 0 0,84 114-28 0 0,-156-130 1 0 0,-124-50-489 0 0,262 205 103 0 0,-140-67 0 0 0,-125-26-2091 0 0,207 97 1249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12-11-02T19:11:30.46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227 0,'0'0,"-38"0,38 0,-38 0,0 38,-37-38,37 38</inkml:trace>
</inkml:ink>
</file>

<file path=ppt/ink/ink18.xml><?xml version="1.0" encoding="utf-8"?>
<inkml:ink xmlns:inkml="http://www.w3.org/2003/InkML">
  <inkml:definitions/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9:45:40.281"/>
    </inkml:context>
    <inkml:brush xml:id="br0">
      <inkml:brushProperty name="width" value="0.23333" units="cm"/>
      <inkml:brushProperty name="height" value="0.4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6:45:31.9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3 4143 0 0,'0'0'319'0'0,"-2"1"-210"0"0,-41 1 5263 0 0,38-1-4729 0 0,2-2-668 0 0,4 0-17 0 0,9-4-278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9:45:40.353"/>
    </inkml:context>
    <inkml:brush xml:id="br0">
      <inkml:brushProperty name="width" value="0.23333" units="cm"/>
      <inkml:brushProperty name="height" value="0.4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</inkml:trace>
</inkml:ink>
</file>

<file path=ppt/ink/ink3.xml><?xml version="1.0" encoding="utf-8"?>
<inkml:ink xmlns:inkml="http://www.w3.org/2003/InkML">
  <inkml:definitions/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3:40:28.25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2 0,'10'-2'0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3:40:28.3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3:40:28.38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3:40:28.3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0 0,'18'0'0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2:58:33.611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 contextRef="#ctx0" brushRef="#br0">0 0 0,'19'24'0,"0"3"0,10 2 0,-10-8 1,6 6-2,-6-3 2,-3 5-1,0-8-1,-4 8 2,1-3-2,-10 5 1,-16 8 0,4-2 1,-10 7-1,3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383" units="in"/>
          <inkml:channel name="Y" type="integer" max="16383" units="in"/>
          <inkml:channel name="F" type="integer" max="1023" units="dev"/>
        </inkml:traceFormat>
        <inkml:channelProperties>
          <inkml:channelProperty channel="X" name="resolution" value="999.99994" units="1/in"/>
          <inkml:channelProperty channel="Y" name="resolution" value="999.99994" units="1/in"/>
          <inkml:channelProperty channel="F" name="resolution" value="10E-6" units="1/dev"/>
        </inkml:channelProperties>
      </inkml:inkSource>
      <inkml:timestamp xml:id="ts0" timeString="2012-11-02T12:58:38.499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 contextRef="#ctx0" brushRef="#br0">152 3 0,'-32'0'0,"4"0"0,9 0 1,3 0-1,-3 0-1,7 0 1,-14-3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9802" cy="3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4316" y="0"/>
            <a:ext cx="4311380" cy="34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2313" y="514350"/>
            <a:ext cx="3424237" cy="2570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4570" y="3257352"/>
            <a:ext cx="7958136" cy="308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257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123"/>
            <a:ext cx="4309802" cy="34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57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4316" y="6513123"/>
            <a:ext cx="4311380" cy="34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16" tIns="48207" rIns="96416" bIns="482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ABA0D0F9-84A2-4C5A-9B8D-C490B0F7601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98838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30724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3F27D2-9BFC-4454-A93E-C9C6D72ADEF2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722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A0D0F9-84A2-4C5A-9B8D-C490B0F76013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7616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A0D0F9-84A2-4C5A-9B8D-C490B0F76013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3172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A0D0F9-84A2-4C5A-9B8D-C490B0F76013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7951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ase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30363"/>
            <a:ext cx="1660525" cy="523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logo pw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7463"/>
            <a:ext cx="7740650" cy="164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55763" y="1628775"/>
            <a:ext cx="7524750" cy="5229225"/>
          </a:xfrm>
          <a:prstGeom prst="rect">
            <a:avLst/>
          </a:prstGeom>
          <a:solidFill>
            <a:srgbClr val="A7190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/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71663" y="2130425"/>
            <a:ext cx="7092950" cy="20193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1822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71663" y="5697538"/>
            <a:ext cx="7092950" cy="900112"/>
          </a:xfrm>
        </p:spPr>
        <p:txBody>
          <a:bodyPr anchor="b"/>
          <a:lstStyle>
            <a:lvl1pPr marL="0" indent="0" algn="ctr">
              <a:buFontTx/>
              <a:buNone/>
              <a:defRPr/>
            </a:lvl1pPr>
          </a:lstStyle>
          <a:p>
            <a:r>
              <a:rPr lang="pl-PL"/>
              <a:t>Kliknij, aby edytować styl wzorca podtytułu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931025" y="630238"/>
            <a:ext cx="2105025" cy="611187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11188" y="630238"/>
            <a:ext cx="6167437" cy="61118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630238"/>
            <a:ext cx="8424862" cy="49450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6450" y="1196752"/>
            <a:ext cx="9036050" cy="561736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11188" y="1881188"/>
            <a:ext cx="4135437" cy="486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899025" y="1881188"/>
            <a:ext cx="4137025" cy="486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 bwMode="auto">
          <a:xfrm>
            <a:off x="0" y="1124744"/>
            <a:ext cx="9144000" cy="57332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 pw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-17463"/>
            <a:ext cx="2339975" cy="49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1" name="Rectangle 3"/>
          <p:cNvSpPr>
            <a:spLocks noChangeArrowheads="1"/>
          </p:cNvSpPr>
          <p:nvPr/>
        </p:nvSpPr>
        <p:spPr bwMode="auto">
          <a:xfrm>
            <a:off x="503238" y="481013"/>
            <a:ext cx="8640762" cy="1292225"/>
          </a:xfrm>
          <a:prstGeom prst="rect">
            <a:avLst/>
          </a:prstGeom>
          <a:solidFill>
            <a:srgbClr val="A7190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/>
          </a:p>
        </p:txBody>
      </p:sp>
      <p:sp>
        <p:nvSpPr>
          <p:cNvPr id="181252" name="Rectangle 4"/>
          <p:cNvSpPr>
            <a:spLocks noChangeArrowheads="1"/>
          </p:cNvSpPr>
          <p:nvPr/>
        </p:nvSpPr>
        <p:spPr bwMode="auto">
          <a:xfrm flipH="1">
            <a:off x="0" y="1773238"/>
            <a:ext cx="503238" cy="5084762"/>
          </a:xfrm>
          <a:prstGeom prst="rect">
            <a:avLst/>
          </a:prstGeom>
          <a:solidFill>
            <a:srgbClr val="A7190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630238"/>
            <a:ext cx="8424862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881188"/>
            <a:ext cx="8424862" cy="486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ransition>
    <p:randomBar dir="vert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customXml" Target="../ink/ink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0.png"/><Relationship Id="rId5" Type="http://schemas.openxmlformats.org/officeDocument/2006/relationships/customXml" Target="../ink/ink9.xml"/><Relationship Id="rId4" Type="http://schemas.openxmlformats.org/officeDocument/2006/relationships/image" Target="../media/image450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3.emf"/><Relationship Id="rId3" Type="http://schemas.openxmlformats.org/officeDocument/2006/relationships/image" Target="../media/image44.png"/><Relationship Id="rId17" Type="http://schemas.openxmlformats.org/officeDocument/2006/relationships/image" Target="../media/image255.emf"/><Relationship Id="rId2" Type="http://schemas.openxmlformats.org/officeDocument/2006/relationships/image" Target="../media/image43.png"/><Relationship Id="rId16" Type="http://schemas.openxmlformats.org/officeDocument/2006/relationships/customXml" Target="../ink/ink13.xml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254.emf"/><Relationship Id="rId4" Type="http://schemas.openxmlformats.org/officeDocument/2006/relationships/customXml" Target="../ink/ink11.xml"/><Relationship Id="rId14" Type="http://schemas.openxmlformats.org/officeDocument/2006/relationships/customXml" Target="../ink/ink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7.png"/><Relationship Id="rId3" Type="http://schemas.openxmlformats.org/officeDocument/2006/relationships/customXml" Target="../ink/ink14.xml"/><Relationship Id="rId25" Type="http://schemas.openxmlformats.org/officeDocument/2006/relationships/customXml" Target="../ink/ink15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269.emf"/><Relationship Id="rId28" Type="http://schemas.openxmlformats.org/officeDocument/2006/relationships/image" Target="../media/image48.png"/><Relationship Id="rId27" Type="http://schemas.openxmlformats.org/officeDocument/2006/relationships/customXml" Target="../ink/ink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283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5" Type="http://schemas.openxmlformats.org/officeDocument/2006/relationships/image" Target="../media/image680.png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00.png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19.xml"/><Relationship Id="rId10" Type="http://schemas.openxmlformats.org/officeDocument/2006/relationships/customXml" Target="../ink/ink20.xml"/><Relationship Id="rId4" Type="http://schemas.openxmlformats.org/officeDocument/2006/relationships/customXml" Target="../ink/ink18.xml"/><Relationship Id="rId9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51" Type="http://schemas.openxmlformats.org/officeDocument/2006/relationships/image" Target="../media/image32.emf"/><Relationship Id="rId55" Type="http://schemas.openxmlformats.org/officeDocument/2006/relationships/image" Target="../media/image34.emf"/><Relationship Id="rId59" Type="http://schemas.openxmlformats.org/officeDocument/2006/relationships/image" Target="../media/image11.png"/><Relationship Id="rId2" Type="http://schemas.openxmlformats.org/officeDocument/2006/relationships/customXml" Target="../ink/ink3.xml"/><Relationship Id="rId54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3" Type="http://schemas.openxmlformats.org/officeDocument/2006/relationships/image" Target="../media/image33.emf"/><Relationship Id="rId58" Type="http://schemas.openxmlformats.org/officeDocument/2006/relationships/image" Target="../media/image10.png"/><Relationship Id="rId5" Type="http://schemas.openxmlformats.org/officeDocument/2006/relationships/image" Target="../media/image9.emf"/><Relationship Id="rId57" Type="http://schemas.openxmlformats.org/officeDocument/2006/relationships/image" Target="../media/image35.emf"/><Relationship Id="rId61" Type="http://schemas.openxmlformats.org/officeDocument/2006/relationships/image" Target="../media/image9.png"/><Relationship Id="rId52" Type="http://schemas.openxmlformats.org/officeDocument/2006/relationships/customXml" Target="../ink/ink5.xml"/><Relationship Id="rId60" Type="http://schemas.openxmlformats.org/officeDocument/2006/relationships/image" Target="../media/image120.png"/><Relationship Id="rId56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1871663" y="3027363"/>
            <a:ext cx="7092950" cy="16573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l-PL" sz="3200" dirty="0">
                <a:latin typeface="Cavolini" panose="03000502040302020204" pitchFamily="66" charset="0"/>
                <a:cs typeface="Cavolini" panose="03000502040302020204" pitchFamily="66" charset="0"/>
              </a:rPr>
              <a:t>MECHANIKA</a:t>
            </a:r>
            <a:r>
              <a:rPr lang="pl-PL" sz="3200" b="1" dirty="0">
                <a:latin typeface="Cavolini" panose="03000502040302020204" pitchFamily="66" charset="0"/>
                <a:cs typeface="Cavolini" panose="03000502040302020204" pitchFamily="66" charset="0"/>
              </a:rPr>
              <a:t> BUDOWLI </a:t>
            </a:r>
            <a:br>
              <a:rPr lang="pl-PL" sz="3200" b="1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br>
              <a:rPr lang="pl-PL" sz="3200" b="1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800" b="1" dirty="0">
                <a:latin typeface="Cavolini" panose="03000502040302020204" pitchFamily="66" charset="0"/>
                <a:cs typeface="Cavolini" panose="03000502040302020204" pitchFamily="66" charset="0"/>
              </a:rPr>
              <a:t>Wykład 11</a:t>
            </a:r>
            <a:br>
              <a:rPr lang="pl-PL" sz="2800" b="1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800" b="1" dirty="0"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</a:t>
            </a:r>
            <a:br>
              <a:rPr lang="pl-PL" sz="2800" b="1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endParaRPr lang="pl-PL" sz="3200" b="1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  <p:custDataLst>
              <p:tags r:id="rId3"/>
            </p:custDataLst>
          </p:nvPr>
        </p:nvSpPr>
        <p:spPr>
          <a:xfrm>
            <a:off x="3383869" y="5481638"/>
            <a:ext cx="5760132" cy="1343025"/>
          </a:xfrm>
        </p:spPr>
        <p:txBody>
          <a:bodyPr/>
          <a:lstStyle/>
          <a:p>
            <a:pPr algn="r" eaLnBrk="1" hangingPunct="1"/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r" eaLnBrk="1" hangingPunct="1"/>
            <a:r>
              <a:rPr lang="pl-PL" sz="1800" b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Prowadzący: </a:t>
            </a:r>
            <a:r>
              <a:rPr lang="pl-PL" sz="1800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dr inż.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Olga Szyłko-Bigus</a:t>
            </a:r>
            <a:endParaRPr lang="pl-PL" sz="1800" dirty="0">
              <a:solidFill>
                <a:schemeClr val="tx1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Pismo odręczne 1">
                <a:extLst>
                  <a:ext uri="{FF2B5EF4-FFF2-40B4-BE49-F238E27FC236}">
                    <a16:creationId xmlns:a16="http://schemas.microsoft.com/office/drawing/2014/main" id="{7EDECCEB-15B9-4FD5-8E21-49FF99F97C68}"/>
                  </a:ext>
                </a:extLst>
              </p14:cNvPr>
              <p14:cNvContentPartPr/>
              <p14:nvPr/>
            </p14:nvContentPartPr>
            <p14:xfrm>
              <a:off x="9012291" y="6629306"/>
              <a:ext cx="3960" cy="20160"/>
            </p14:xfrm>
          </p:contentPart>
        </mc:Choice>
        <mc:Fallback xmlns="">
          <p:pic>
            <p:nvPicPr>
              <p:cNvPr id="2" name="Pismo odręczne 1">
                <a:extLst>
                  <a:ext uri="{FF2B5EF4-FFF2-40B4-BE49-F238E27FC236}">
                    <a16:creationId xmlns:a16="http://schemas.microsoft.com/office/drawing/2014/main" id="{7EDECCEB-15B9-4FD5-8E21-49FF99F97C6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994291" y="6611306"/>
                <a:ext cx="3960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Pismo odręczne 2">
                <a:extLst>
                  <a:ext uri="{FF2B5EF4-FFF2-40B4-BE49-F238E27FC236}">
                    <a16:creationId xmlns:a16="http://schemas.microsoft.com/office/drawing/2014/main" id="{B46E62BB-2D80-4C38-B08C-C9946AC01DB8}"/>
                  </a:ext>
                </a:extLst>
              </p14:cNvPr>
              <p14:cNvContentPartPr/>
              <p14:nvPr/>
            </p14:nvContentPartPr>
            <p14:xfrm>
              <a:off x="8821851" y="6648386"/>
              <a:ext cx="19440" cy="2880"/>
            </p14:xfrm>
          </p:contentPart>
        </mc:Choice>
        <mc:Fallback xmlns="">
          <p:pic>
            <p:nvPicPr>
              <p:cNvPr id="3" name="Pismo odręczne 2">
                <a:extLst>
                  <a:ext uri="{FF2B5EF4-FFF2-40B4-BE49-F238E27FC236}">
                    <a16:creationId xmlns:a16="http://schemas.microsoft.com/office/drawing/2014/main" id="{B46E62BB-2D80-4C38-B08C-C9946AC01DB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03851" y="6630386"/>
                <a:ext cx="55080" cy="3852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</p:cSld>
  <p:clrMapOvr>
    <a:masterClrMapping/>
  </p:clrMapOvr>
  <p:transition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48680"/>
            <a:ext cx="8424862" cy="494506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dirty="0">
                <a:latin typeface="Cavolini" panose="03000502040302020204" pitchFamily="66" charset="0"/>
                <a:cs typeface="Cavolini" panose="03000502040302020204" pitchFamily="66" charset="0"/>
              </a:rPr>
              <a:t>W</a:t>
            </a:r>
            <a:r>
              <a:rPr lang="pl-PL" sz="2200" dirty="0">
                <a:latin typeface="Cavolini" panose="03000502040302020204" pitchFamily="66" charset="0"/>
                <a:cs typeface="Cavolini" panose="03000502040302020204" pitchFamily="66" charset="0"/>
              </a:rPr>
              <a:t>prowadzenie</a:t>
            </a:r>
            <a:endParaRPr lang="en-US" sz="2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0" y="1150453"/>
                <a:ext cx="9144000" cy="5698927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q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W projektowaniu konstrukcji nieodzowna jest znajomość wielkości siły krytycznej, przy której nastąpi wyboczenie konstrukcji jak i </a:t>
                </a:r>
                <a:r>
                  <a:rPr lang="pl-PL" sz="1800" u="sng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długości wyboczeniowych prętów </a:t>
                </a:r>
                <a:r>
                  <a:rPr lang="pl-PL" sz="1800" u="sng" dirty="0" err="1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Lw</a:t>
                </a:r>
                <a:r>
                  <a:rPr lang="pl-PL" sz="1800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  <a:r>
                  <a:rPr lang="pl-PL" sz="1800" dirty="0">
                    <a:solidFill>
                      <a:schemeClr val="accent4">
                        <a:lumMod val="95000"/>
                        <a:lumOff val="5000"/>
                      </a:schemeClr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,</a:t>
                </a:r>
                <a:r>
                  <a:rPr lang="pl-PL" sz="1800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z których zbudowana jest konstrukcja. </a:t>
                </a:r>
              </a:p>
              <a:p>
                <a:pPr>
                  <a:buFont typeface="Wingdings" pitchFamily="2" charset="2"/>
                  <a:buChar char="q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Schematy prętów o różnych warunkach brzegowych</a:t>
                </a:r>
                <a:r>
                  <a:rPr lang="en-US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,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dla których wyznaczono </a:t>
                </a:r>
                <a:r>
                  <a:rPr lang="pl-PL" sz="1800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długości wyboczeniowe prętów Lw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pokazano poniżej:</a:t>
                </a:r>
                <a:endParaRPr lang="pl-PL" sz="7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                    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pl-PL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</m:t>
                    </m:r>
                    <m:r>
                      <a:rPr lang="pl-PL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            </m:t>
                    </m:r>
                    <m:r>
                      <a:rPr lang="pl-PL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pl-PL" sz="24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          </a:t>
                </a:r>
                <a:endParaRPr lang="pl-PL" sz="2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24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2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50453"/>
                <a:ext cx="9144000" cy="5698927"/>
              </a:xfrm>
              <a:blipFill>
                <a:blip r:embed="rId2"/>
                <a:stretch>
                  <a:fillRect l="-400" t="-642" r="-10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48" y="3046710"/>
            <a:ext cx="2268252" cy="764579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5" name="Obraz 4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48B6671E-D134-4F37-3D09-0EBAB4543E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5" r="66417"/>
          <a:stretch>
            <a:fillRect/>
          </a:stretch>
        </p:blipFill>
        <p:spPr>
          <a:xfrm>
            <a:off x="4002554" y="3358174"/>
            <a:ext cx="771238" cy="2183785"/>
          </a:xfrm>
          <a:prstGeom prst="rect">
            <a:avLst/>
          </a:prstGeom>
        </p:spPr>
      </p:pic>
      <p:pic>
        <p:nvPicPr>
          <p:cNvPr id="7" name="Obraz 6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537EA443-0E0F-1538-6CED-EE417CA6F1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391" r="17770"/>
          <a:stretch>
            <a:fillRect/>
          </a:stretch>
        </p:blipFill>
        <p:spPr>
          <a:xfrm>
            <a:off x="7947894" y="3320256"/>
            <a:ext cx="697055" cy="2183784"/>
          </a:xfrm>
          <a:prstGeom prst="rect">
            <a:avLst/>
          </a:prstGeom>
        </p:spPr>
      </p:pic>
      <p:pic>
        <p:nvPicPr>
          <p:cNvPr id="9" name="Obraz 8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F15364E0-1529-90C3-E7D9-7BCC0FA9D7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3582"/>
          <a:stretch>
            <a:fillRect/>
          </a:stretch>
        </p:blipFill>
        <p:spPr>
          <a:xfrm>
            <a:off x="3030446" y="3331532"/>
            <a:ext cx="771238" cy="2183785"/>
          </a:xfrm>
          <a:prstGeom prst="rect">
            <a:avLst/>
          </a:prstGeom>
        </p:spPr>
      </p:pic>
      <p:pic>
        <p:nvPicPr>
          <p:cNvPr id="11" name="Obraz 10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9B20D548-84AD-3331-4E47-0D9167DCC7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545" r="33616"/>
          <a:stretch>
            <a:fillRect/>
          </a:stretch>
        </p:blipFill>
        <p:spPr>
          <a:xfrm>
            <a:off x="6025473" y="3367537"/>
            <a:ext cx="697054" cy="2183784"/>
          </a:xfrm>
          <a:prstGeom prst="rect">
            <a:avLst/>
          </a:prstGeom>
        </p:spPr>
      </p:pic>
      <p:pic>
        <p:nvPicPr>
          <p:cNvPr id="12" name="Obraz 11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CF15101C-13CC-9015-CDE9-4A02744C21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692" r="3469"/>
          <a:stretch>
            <a:fillRect/>
          </a:stretch>
        </p:blipFill>
        <p:spPr>
          <a:xfrm>
            <a:off x="6889569" y="3356260"/>
            <a:ext cx="697055" cy="2183784"/>
          </a:xfrm>
          <a:prstGeom prst="rect">
            <a:avLst/>
          </a:prstGeom>
        </p:spPr>
      </p:pic>
      <p:pic>
        <p:nvPicPr>
          <p:cNvPr id="13" name="Obraz 12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579675EE-E2AE-470E-7E26-25D4F2507D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364" r="51578"/>
          <a:stretch>
            <a:fillRect/>
          </a:stretch>
        </p:blipFill>
        <p:spPr>
          <a:xfrm>
            <a:off x="5075876" y="3302991"/>
            <a:ext cx="660367" cy="2183784"/>
          </a:xfrm>
          <a:prstGeom prst="rect">
            <a:avLst/>
          </a:prstGeom>
        </p:spPr>
      </p:pic>
      <p:pic>
        <p:nvPicPr>
          <p:cNvPr id="14" name="Obraz 13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5F6D6CF0-0273-1146-194F-F4D064DF13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5" r="66417"/>
          <a:stretch>
            <a:fillRect/>
          </a:stretch>
        </p:blipFill>
        <p:spPr>
          <a:xfrm>
            <a:off x="4002554" y="3347629"/>
            <a:ext cx="771238" cy="2183785"/>
          </a:xfrm>
          <a:prstGeom prst="rect">
            <a:avLst/>
          </a:prstGeom>
        </p:spPr>
      </p:pic>
      <p:pic>
        <p:nvPicPr>
          <p:cNvPr id="15" name="Obraz 14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C021E126-A8E5-1C37-F555-9D7DB434A5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545" r="33616"/>
          <a:stretch>
            <a:fillRect/>
          </a:stretch>
        </p:blipFill>
        <p:spPr>
          <a:xfrm>
            <a:off x="6025473" y="3356992"/>
            <a:ext cx="697054" cy="2183784"/>
          </a:xfrm>
          <a:prstGeom prst="rect">
            <a:avLst/>
          </a:prstGeom>
        </p:spPr>
      </p:pic>
      <p:pic>
        <p:nvPicPr>
          <p:cNvPr id="16" name="Obraz 15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2B2147A3-83FC-E8A0-530D-93C4F3A47B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692" r="3469"/>
          <a:stretch>
            <a:fillRect/>
          </a:stretch>
        </p:blipFill>
        <p:spPr>
          <a:xfrm>
            <a:off x="6889569" y="3345715"/>
            <a:ext cx="697055" cy="218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49047"/>
      </p:ext>
    </p:extLst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94234"/>
            <a:ext cx="8424862" cy="494506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Równanie różniczkowe pręta</a:t>
            </a:r>
            <a:endParaRPr lang="pl-PL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60003"/>
            <a:ext cx="9144000" cy="5653373"/>
          </a:xfrm>
        </p:spPr>
        <p:txBody>
          <a:bodyPr/>
          <a:lstStyle/>
          <a:p>
            <a:pPr marL="0" indent="0">
              <a:buNone/>
            </a:pPr>
            <a: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Jak wyznacza się siłę krytyczną w pręcie podanemu obciążeniu osiowemu?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Rozpatrujemy pręt prosty o sztywności EJ ściskany siłą N i obciążony obciążęniem p(x) jak poniżej. Jego równanie różniczkowe jest postaci:</a:t>
            </a: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Dalej będziemy zajmować się problemem stateczności tj. gdy p(x)=0 jak poniżej. Jego równanie różniczkowe jest postaci:</a:t>
            </a:r>
          </a:p>
          <a:p>
            <a:pPr>
              <a:buFont typeface="Wingdings" panose="05000000000000000000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Rozwiązanie równania pręta w postaci równania różniczkowego:</a:t>
            </a:r>
          </a:p>
          <a:p>
            <a:pPr>
              <a:buFont typeface="Wingdings" panose="05000000000000000000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" y="2161583"/>
            <a:ext cx="4272001" cy="160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18" y="2156347"/>
            <a:ext cx="4464050" cy="108739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3" t="14184" r="14755" b="40688"/>
          <a:stretch/>
        </p:blipFill>
        <p:spPr bwMode="auto">
          <a:xfrm>
            <a:off x="604762" y="4536477"/>
            <a:ext cx="4615242" cy="106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56" y="4763810"/>
            <a:ext cx="2951819" cy="87797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1" r="2510"/>
          <a:stretch/>
        </p:blipFill>
        <p:spPr bwMode="auto">
          <a:xfrm>
            <a:off x="2159429" y="6129300"/>
            <a:ext cx="3672407" cy="65461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489883"/>
      </p:ext>
    </p:extLst>
  </p:cSld>
  <p:clrMapOvr>
    <a:masterClrMapping/>
  </p:clrMapOvr>
  <p:transition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76806-ECCD-49FA-6A6C-4BEC6B9BB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28B71E-72E0-831A-41E5-A353823EC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94234"/>
            <a:ext cx="8424862" cy="494506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Równanie różniczkowe pręta</a:t>
            </a:r>
            <a:endParaRPr lang="pl-PL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04C93E-7BA1-10FA-CA41-2B34FED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0003"/>
            <a:ext cx="9144000" cy="56533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Rozwiązanie równania pręta w postaci równania różniczkowego:</a:t>
            </a:r>
          </a:p>
          <a:p>
            <a:pPr>
              <a:buFont typeface="Wingdings" panose="05000000000000000000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2483651-0A3E-5256-381C-B6600ADBDE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1" r="2510"/>
          <a:stretch/>
        </p:blipFill>
        <p:spPr bwMode="auto">
          <a:xfrm>
            <a:off x="2519772" y="1700808"/>
            <a:ext cx="3672407" cy="65461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931CC49-2A00-C1BC-AAFA-14BDA8BF3065}"/>
              </a:ext>
            </a:extLst>
          </p:cNvPr>
          <p:cNvSpPr txBox="1"/>
          <p:nvPr/>
        </p:nvSpPr>
        <p:spPr>
          <a:xfrm>
            <a:off x="359532" y="2557675"/>
            <a:ext cx="93960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gdzie stałe Co, C1, C2 i C3 są wyliczanie dla różnych warunków brzegowych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F984554-A772-A054-17B2-74D4BF1B65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r="68941" b="48983"/>
          <a:stretch>
            <a:fillRect/>
          </a:stretch>
        </p:blipFill>
        <p:spPr bwMode="auto">
          <a:xfrm>
            <a:off x="737828" y="3113188"/>
            <a:ext cx="1475656" cy="139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86DDA40-D213-A0E3-F27C-643F78779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4" t="52938" r="66553" b="4082"/>
          <a:stretch>
            <a:fillRect/>
          </a:stretch>
        </p:blipFill>
        <p:spPr bwMode="auto">
          <a:xfrm>
            <a:off x="827584" y="4721238"/>
            <a:ext cx="1565920" cy="1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FF1BB3CA-6402-6710-56D6-555ECF3DDEE1}"/>
                  </a:ext>
                </a:extLst>
              </p:cNvPr>
              <p:cNvSpPr txBox="1"/>
              <p:nvPr/>
            </p:nvSpPr>
            <p:spPr>
              <a:xfrm>
                <a:off x="2303748" y="3041849"/>
                <a:ext cx="3726743" cy="15483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smtClean="0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1600" i="1" smtClean="0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 smtClean="0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1600" i="1" smtClean="0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,  </m:t>
                      </m:r>
                      <m:f>
                        <m:f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l-PL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𝑤</m:t>
                          </m:r>
                        </m:num>
                        <m:den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pl-PL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𝑀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pl-PL" sz="1600" dirty="0"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,  </m:t>
                      </m:r>
                      <m:f>
                        <m:f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𝑑𝑤</m:t>
                          </m:r>
                        </m:num>
                        <m:den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𝜉</m:t>
                          </m:r>
                        </m:den>
                      </m:f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pl-PL" sz="1600" dirty="0"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FF1BB3CA-6402-6710-56D6-555ECF3DD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748" y="3041849"/>
                <a:ext cx="3726743" cy="15483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244C1A89-7A7F-3C5B-86D0-0D1674AB6658}"/>
                  </a:ext>
                </a:extLst>
              </p:cNvPr>
              <p:cNvSpPr txBox="1"/>
              <p:nvPr/>
            </p:nvSpPr>
            <p:spPr>
              <a:xfrm>
                <a:off x="2367501" y="4651488"/>
                <a:ext cx="4608512" cy="15788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1600" i="1" smtClean="0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𝑑𝑤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𝜉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pl-PL" sz="1600" b="0" i="1" smtClean="0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,     </m:t>
                      </m:r>
                      <m:f>
                        <m:f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l-PL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pl-PL" sz="1600" b="0" i="1" smtClean="0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𝑤</m:t>
                          </m:r>
                        </m:num>
                        <m:den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pl-PL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pl-PL" sz="1600" b="0" i="1" smtClean="0">
                                  <a:effectLst/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pl-PL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6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𝜑</m:t>
                          </m:r>
                          <m:r>
                            <a:rPr lang="pl-PL" sz="16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pl-PL" sz="16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pl-PL" sz="16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pl-PL" sz="16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1600" i="1"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1600" i="1"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pl-PL" sz="1600" dirty="0"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Times New Roman" panose="02020603050405020304" pitchFamily="18" charset="0"/>
                </a:endParaRPr>
              </a:p>
              <a:p>
                <a:pPr algn="l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𝑤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l-PL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pl-PL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pl-PL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pl-PL" sz="1600" b="0" i="1" smtClean="0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pl-PL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𝑤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pl-PL" sz="1600" i="1">
                                  <a:latin typeface="Cambria Math" panose="02040503050406030204" pitchFamily="18" charset="0"/>
                                  <a:ea typeface="MS Mincho" panose="02020609040205080304" pitchFamily="49" charset="-128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pl-PL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pl-PL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𝑑𝑤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𝜉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0</m:t>
                      </m:r>
                      <m:d>
                        <m:dPr>
                          <m:ctrlPr>
                            <a:rPr lang="pl-PL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  <m:r>
                            <a:rPr lang="pl-PL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pl-PL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pl-PL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pl-PL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pl-PL" sz="1600" dirty="0"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244C1A89-7A7F-3C5B-86D0-0D1674AB6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501" y="4651488"/>
                <a:ext cx="4608512" cy="15788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2844"/>
      </p:ext>
    </p:extLst>
  </p:cSld>
  <p:clrMapOvr>
    <a:masterClrMapping/>
  </p:clrMapOvr>
  <p:transition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94234"/>
            <a:ext cx="8424862" cy="494506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Równanie różniczkowe pręta</a:t>
            </a:r>
            <a:endParaRPr lang="pl-PL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60003"/>
            <a:ext cx="9252520" cy="565337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Dla belki swobodnie podpartej mamy:</a:t>
            </a: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752334"/>
            <a:ext cx="6465981" cy="15847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16" y="3680307"/>
            <a:ext cx="6573707" cy="2696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789223" y="2102257"/>
            <a:ext cx="224521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Każdej wartości siły krytycznej odpowiada inna forma deformacji pręta, inna postać wyboczonego pręta.</a:t>
            </a:r>
          </a:p>
          <a:p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Za siłę krytyczną Pkr uznamy tę najmniejszą, odpowiadającą  n=1 </a:t>
            </a:r>
            <a:r>
              <a:rPr lang="pl-PL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297FA7F7-8256-50B1-B4C8-4AFD9F8F1C17}"/>
              </a:ext>
            </a:extLst>
          </p:cNvPr>
          <p:cNvSpPr/>
          <p:nvPr/>
        </p:nvSpPr>
        <p:spPr bwMode="auto">
          <a:xfrm>
            <a:off x="6789223" y="1752334"/>
            <a:ext cx="2246827" cy="408893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992771"/>
      </p:ext>
    </p:extLst>
  </p:cSld>
  <p:clrMapOvr>
    <a:masterClrMapping/>
  </p:clrMapOvr>
  <p:transition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22226"/>
            <a:ext cx="8424862" cy="602518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14449"/>
            <a:ext cx="9144000" cy="566292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Problem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stateczności złożonych układów prętowych może być  rozpatrywany tylko przy zastosowaniu odpowiednich metod obliczeniowych jak np. </a:t>
            </a:r>
            <a:r>
              <a:rPr lang="pl-PL" sz="180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metoda przemieszczeń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Aby zastosować metodę przemieszczeń w zakresie stateczności zachodzi potrzeba wyprowadzenia wzorów transformacyjnych podobnie jak dla zadania statycznego z uwzględnieniem tylko siły osiowej.</a:t>
            </a:r>
          </a:p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Rozpatrzmy przemieszczenie końców pręta </a:t>
            </a:r>
            <a:r>
              <a:rPr lang="en-US" sz="1800" i="1" dirty="0" err="1">
                <a:latin typeface="Cavolini" panose="03000502040302020204" pitchFamily="66" charset="0"/>
                <a:cs typeface="Cavolini" panose="03000502040302020204" pitchFamily="66" charset="0"/>
              </a:rPr>
              <a:t>ij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 o sztywności EJij oraz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długości </a:t>
            </a:r>
            <a:r>
              <a:rPr lang="pl-PL" sz="1800" dirty="0" err="1">
                <a:latin typeface="Cavolini" panose="03000502040302020204" pitchFamily="66" charset="0"/>
                <a:cs typeface="Cavolini" panose="03000502040302020204" pitchFamily="66" charset="0"/>
              </a:rPr>
              <a:t>Lij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. Rozpatrujemy przemieszczenia końca pręta ściskanego. </a:t>
            </a: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07" y="4088090"/>
            <a:ext cx="7838985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417096"/>
      </p:ext>
    </p:extLst>
  </p:cSld>
  <p:clrMapOvr>
    <a:masterClrMapping/>
  </p:clrMapOvr>
  <p:transition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" y="2907183"/>
            <a:ext cx="9012894" cy="100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BB17EEDF-C176-6527-83C0-44AE13AFD80C}"/>
              </a:ext>
            </a:extLst>
          </p:cNvPr>
          <p:cNvSpPr/>
          <p:nvPr/>
        </p:nvSpPr>
        <p:spPr bwMode="auto">
          <a:xfrm>
            <a:off x="1943708" y="3688778"/>
            <a:ext cx="7079753" cy="1007376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A7190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567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2000" dirty="0"/>
              <a:t>Wzory transformacyjne dla pręta prostego wg teorii rzędu 2-go</a:t>
            </a:r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Parametry  </a:t>
            </a:r>
          </a:p>
          <a:p>
            <a:pPr marL="0" indent="0">
              <a:buNone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pręta </a:t>
            </a:r>
            <a:r>
              <a:rPr lang="pl-PL" sz="1700" i="1" dirty="0">
                <a:latin typeface="Cavolini" panose="03000502040302020204" pitchFamily="66" charset="0"/>
                <a:cs typeface="Cavolini" panose="03000502040302020204" pitchFamily="66" charset="0"/>
              </a:rPr>
              <a:t>ij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 zależą od siły osiowej N</a:t>
            </a:r>
            <a:r>
              <a:rPr lang="pl-PL" sz="1700" i="1" dirty="0">
                <a:latin typeface="Cavolini" panose="03000502040302020204" pitchFamily="66" charset="0"/>
                <a:cs typeface="Cavolini" panose="03000502040302020204" pitchFamily="66" charset="0"/>
              </a:rPr>
              <a:t>ij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 w pręcie, sztywności na zginanie EJ</a:t>
            </a:r>
            <a:r>
              <a:rPr lang="pl-PL" sz="1700" i="1" dirty="0">
                <a:latin typeface="Cavolini" panose="03000502040302020204" pitchFamily="66" charset="0"/>
                <a:cs typeface="Cavolini" panose="03000502040302020204" pitchFamily="66" charset="0"/>
              </a:rPr>
              <a:t>ij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 pręta oraz długości pręta L</a:t>
            </a:r>
            <a:r>
              <a:rPr lang="pl-PL" sz="1700" i="1" dirty="0">
                <a:latin typeface="Cavolini" panose="03000502040302020204" pitchFamily="66" charset="0"/>
                <a:cs typeface="Cavolini" panose="03000502040302020204" pitchFamily="66" charset="0"/>
              </a:rPr>
              <a:t>ij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Powyższe parametry dla wybranych typów prętów o stałej sztywności EJ i stałej wartości siły wewnętrznej w pręcie są zgrupowane ze względu na:</a:t>
            </a:r>
          </a:p>
          <a:p>
            <a:pPr>
              <a:buFont typeface="Wingdings" pitchFamily="2" charset="2"/>
              <a:buChar char="§"/>
            </a:pPr>
            <a:r>
              <a:rPr lang="pl-PL" sz="170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efekt wywołany siłą osiową tj. ściskanie, rozciąganie (lub siła zerowa),</a:t>
            </a:r>
          </a:p>
          <a:p>
            <a:pPr>
              <a:buFont typeface="Wingdings" pitchFamily="2" charset="2"/>
              <a:buChar char="§"/>
            </a:pPr>
            <a:r>
              <a:rPr lang="pl-PL" sz="170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typ podparcia pręta (warunki brzegowe).</a:t>
            </a:r>
          </a:p>
          <a:p>
            <a:endParaRPr lang="pl-PL" sz="2800" dirty="0"/>
          </a:p>
          <a:p>
            <a:endParaRPr lang="pl-PL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5"/>
          <a:stretch/>
        </p:blipFill>
        <p:spPr bwMode="auto">
          <a:xfrm>
            <a:off x="9984" y="1476431"/>
            <a:ext cx="9134016" cy="130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1451452B-6A82-8EA9-E040-595B7D395781}"/>
                  </a:ext>
                </a:extLst>
              </p:cNvPr>
              <p:cNvSpPr txBox="1"/>
              <p:nvPr/>
            </p:nvSpPr>
            <p:spPr>
              <a:xfrm>
                <a:off x="5724459" y="3737790"/>
                <a:ext cx="2082430" cy="90935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pl-PL" sz="2000" b="1" i="1" smtClean="0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 smtClean="0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pl-PL" sz="2000" b="1" i="1" smtClean="0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l-PL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000" b="1" i="1" smtClean="0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pl-PL" sz="2000" b="1" i="1" smtClean="0">
                                          <a:latin typeface="Cambria Math" panose="02040503050406030204" pitchFamily="18" charset="0"/>
                                        </a:rPr>
                                        <m:t>𝒊𝒋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  <m:t>𝒄𝒓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  <m:t>𝑬𝑰</m:t>
                                  </m:r>
                                </m:e>
                                <m:sub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  <m:t>𝒊𝒋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pl-PL" sz="2000" b="1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1451452B-6A82-8EA9-E040-595B7D3957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459" y="3737790"/>
                <a:ext cx="2082430" cy="9093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DAADEA6-0FEF-6545-E04E-9F748AC64CCA}"/>
                  </a:ext>
                </a:extLst>
              </p:cNvPr>
              <p:cNvSpPr txBox="1"/>
              <p:nvPr/>
            </p:nvSpPr>
            <p:spPr>
              <a:xfrm>
                <a:off x="2401669" y="3737790"/>
                <a:ext cx="2106218" cy="90935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pl-PL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pl-PL" sz="2000" b="1" i="1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acc>
                      <m:r>
                        <a:rPr lang="pl-PL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 smtClean="0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pl-PL" sz="2000" b="1" i="1" smtClean="0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pl-PL" sz="2000" b="1" i="1">
                                      <a:latin typeface="Cambria Math" panose="02040503050406030204" pitchFamily="18" charset="0"/>
                                    </a:rPr>
                                    <m:t>𝒊𝒋</m:t>
                                  </m:r>
                                </m:sub>
                              </m:sSub>
                              <m:r>
                                <a:rPr lang="pl-PL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  <m:t>𝒄𝒓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  <m:t>𝑬𝑰</m:t>
                                  </m:r>
                                </m:e>
                                <m:sub>
                                  <m:r>
                                    <a:rPr lang="pl-PL" sz="2000" b="1" i="1" smtClean="0">
                                      <a:latin typeface="Cambria Math" panose="02040503050406030204" pitchFamily="18" charset="0"/>
                                    </a:rPr>
                                    <m:t>𝒊𝒋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pl-PL" sz="2000" b="1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DAADEA6-0FEF-6545-E04E-9F748AC64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669" y="3737790"/>
                <a:ext cx="2106218" cy="9093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8970251"/>
      </p:ext>
    </p:extLst>
  </p:cSld>
  <p:clrMapOvr>
    <a:masterClrMapping/>
  </p:clrMapOvr>
  <p:transition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Współczynniki do wzorów transformacyjnych dla pręta prostego wg teorii rzędu 1-go (pręty zerowe) i 2-go (ściskane i rozciągane)</a:t>
            </a:r>
          </a:p>
          <a:p>
            <a:endParaRPr lang="pl-PL" sz="2800" dirty="0"/>
          </a:p>
          <a:p>
            <a:endParaRPr lang="pl-PL" dirty="0"/>
          </a:p>
        </p:txBody>
      </p:sp>
      <p:pic>
        <p:nvPicPr>
          <p:cNvPr id="5" name="Obraz 4" descr="Obraz zawierający tekst, numer, Równolegle, czarne i białe&#10;&#10;Zawartość wygenerowana przez AI może być niepoprawna.">
            <a:extLst>
              <a:ext uri="{FF2B5EF4-FFF2-40B4-BE49-F238E27FC236}">
                <a16:creationId xmlns:a16="http://schemas.microsoft.com/office/drawing/2014/main" id="{E10A4812-7E67-EAD2-8025-33A4E16F4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751857"/>
            <a:ext cx="6336704" cy="510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9489"/>
      </p:ext>
    </p:extLst>
  </p:cSld>
  <p:clrMapOvr>
    <a:masterClrMapping/>
  </p:clrMapOvr>
  <p:transition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Wzory transformacyjne w szczegółowej postaci dla prętów ściskanych:</a:t>
            </a:r>
            <a:endParaRPr lang="pl-PL" sz="24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" name="Obraz 4" descr="Obraz zawierający tekst, Czcionka, pismo odręczne, biały&#10;&#10;Zawartość wygenerowana przez AI może być niepoprawna.">
            <a:extLst>
              <a:ext uri="{FF2B5EF4-FFF2-40B4-BE49-F238E27FC236}">
                <a16:creationId xmlns:a16="http://schemas.microsoft.com/office/drawing/2014/main" id="{8C5BAF34-202D-8092-E1B0-7BBA37AFF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" y="1423486"/>
            <a:ext cx="7255430" cy="3265654"/>
          </a:xfrm>
          <a:prstGeom prst="rect">
            <a:avLst/>
          </a:prstGeom>
        </p:spPr>
      </p:pic>
      <p:pic>
        <p:nvPicPr>
          <p:cNvPr id="8" name="Obraz 7" descr="Obraz zawierający tekst, Czcionka, linia, biały&#10;&#10;Zawartość wygenerowana przez AI może być niepoprawna.">
            <a:extLst>
              <a:ext uri="{FF2B5EF4-FFF2-40B4-BE49-F238E27FC236}">
                <a16:creationId xmlns:a16="http://schemas.microsoft.com/office/drawing/2014/main" id="{E7F4B84F-E19C-5E10-64E8-8145E4F43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2" y="4674469"/>
            <a:ext cx="7147419" cy="221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59263"/>
      </p:ext>
    </p:extLst>
  </p:cSld>
  <p:clrMapOvr>
    <a:masterClrMapping/>
  </p:clrMapOvr>
  <p:transition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Funkcje określające parametry we wzorach transformacyjnych:</a:t>
            </a:r>
          </a:p>
          <a:p>
            <a:pPr>
              <a:buFont typeface="Wingdings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8" name="Obraz 7" descr="Obraz zawierający tekst, Czcionka, zrzut ekranu, pismo odręczne&#10;&#10;Zawartość wygenerowana przez AI może być niepoprawna.">
            <a:extLst>
              <a:ext uri="{FF2B5EF4-FFF2-40B4-BE49-F238E27FC236}">
                <a16:creationId xmlns:a16="http://schemas.microsoft.com/office/drawing/2014/main" id="{8917EA32-D986-F468-8D18-536484FE8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8" y="1470898"/>
            <a:ext cx="6735651" cy="538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63435"/>
      </p:ext>
    </p:extLst>
  </p:cSld>
  <p:clrMapOvr>
    <a:masterClrMapping/>
  </p:clrMapOvr>
  <p:transition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2000" dirty="0"/>
              <a:t>Funkcje określające parametry we wzorach transformacyjnych:</a:t>
            </a:r>
            <a:endParaRPr lang="pl-PL" dirty="0"/>
          </a:p>
        </p:txBody>
      </p:sp>
      <p:pic>
        <p:nvPicPr>
          <p:cNvPr id="5" name="Obraz 4" descr="Obraz zawierający tekst, Czcionka, zrzut ekranu, paragon&#10;&#10;Zawartość wygenerowana przez AI może być niepoprawna.">
            <a:extLst>
              <a:ext uri="{FF2B5EF4-FFF2-40B4-BE49-F238E27FC236}">
                <a16:creationId xmlns:a16="http://schemas.microsoft.com/office/drawing/2014/main" id="{0F53A41D-0EBC-9074-595D-048691E6A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06" y="1567207"/>
            <a:ext cx="8727502" cy="355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54044"/>
      </p:ext>
    </p:extLst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ytuł 1"/>
          <p:cNvSpPr>
            <a:spLocks noGrp="1"/>
          </p:cNvSpPr>
          <p:nvPr>
            <p:ph type="title"/>
          </p:nvPr>
        </p:nvSpPr>
        <p:spPr>
          <a:xfrm>
            <a:off x="611188" y="584684"/>
            <a:ext cx="8424862" cy="494506"/>
          </a:xfrm>
        </p:spPr>
        <p:txBody>
          <a:bodyPr/>
          <a:lstStyle/>
          <a:p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 </a:t>
            </a:r>
            <a:br>
              <a:rPr lang="pl-PL" sz="3200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latin typeface="Cavolini" panose="03000502040302020204" pitchFamily="66" charset="0"/>
                <a:cs typeface="Cavolini" panose="03000502040302020204" pitchFamily="66" charset="0"/>
              </a:rPr>
              <a:t>Plan wykładu</a:t>
            </a:r>
            <a:endParaRPr lang="en-US" sz="2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331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Cavolini" panose="03000502040302020204" pitchFamily="66" charset="0"/>
                <a:cs typeface="Cavolini" panose="03000502040302020204" pitchFamily="66" charset="0"/>
              </a:rPr>
              <a:t>Wprowadzenie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Cavolini" panose="03000502040302020204" pitchFamily="66" charset="0"/>
                <a:cs typeface="Cavolini" panose="03000502040302020204" pitchFamily="66" charset="0"/>
              </a:rPr>
              <a:t>Równanie różniczkowe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Cavolini" panose="03000502040302020204" pitchFamily="66" charset="0"/>
                <a:cs typeface="Cavolini" panose="03000502040302020204" pitchFamily="66" charset="0"/>
              </a:rPr>
              <a:t>Założenia MP w analizie stateczności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Cavolini" panose="03000502040302020204" pitchFamily="66" charset="0"/>
                <a:cs typeface="Cavolini" panose="03000502040302020204" pitchFamily="66" charset="0"/>
              </a:rPr>
              <a:t>Równania kanoniczne w analizie stateczności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Cavolini" panose="03000502040302020204" pitchFamily="66" charset="0"/>
                <a:cs typeface="Cavolini" panose="03000502040302020204" pitchFamily="66" charset="0"/>
              </a:rPr>
              <a:t>Wyznaczenie długości wyboczeniowej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400" dirty="0">
                <a:latin typeface="Cavolini" panose="03000502040302020204" pitchFamily="66" charset="0"/>
                <a:cs typeface="Cavolini" panose="03000502040302020204" pitchFamily="66" charset="0"/>
              </a:rPr>
              <a:t>Przykład obliczeniowy</a:t>
            </a:r>
          </a:p>
          <a:p>
            <a:pPr marL="0" indent="0">
              <a:buNone/>
            </a:pPr>
            <a:endParaRPr lang="pl-PL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</p:cSld>
  <p:clrMapOvr>
    <a:masterClrMapping/>
  </p:clrMapOvr>
  <p:transition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Podsumowanie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94202"/>
            <a:ext cx="7073537" cy="536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77267"/>
      </p:ext>
    </p:extLst>
  </p:cSld>
  <p:clrMapOvr>
    <a:masterClrMapping/>
  </p:clrMapOvr>
  <p:transition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Wzory transformacyjne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endParaRPr lang="pl-P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272" y="1048647"/>
            <a:ext cx="4846300" cy="11922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2" y="2137864"/>
            <a:ext cx="4810296" cy="40994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6482" y="0"/>
            <a:ext cx="4248026" cy="68853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" y="6166034"/>
            <a:ext cx="4894017" cy="7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80599"/>
      </p:ext>
    </p:extLst>
  </p:cSld>
  <p:clrMapOvr>
    <a:masterClrMapping/>
  </p:clrMapOvr>
  <p:transition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MP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W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analizie stateczności obciążenie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konstrukcji, jakie rozpatruje się ze względu na stateczność, stanowią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tylko siły osiowe</a:t>
            </a:r>
            <a:r>
              <a:rPr lang="en-US" sz="1800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  </a:t>
            </a:r>
            <a:endParaRPr lang="pl-PL" sz="1800" u="sng" dirty="0">
              <a:solidFill>
                <a:srgbClr val="07B907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Aby przeprowadzić analizę stateczności dowolnie obciążonego układu konstrukcyjnego musimy wyznaczyć </a:t>
            </a:r>
            <a:r>
              <a:rPr lang="en-US" sz="1800" b="1" u="sng" dirty="0" err="1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si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ł</a:t>
            </a:r>
            <a:r>
              <a:rPr lang="en-US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y  </a:t>
            </a:r>
            <a:r>
              <a:rPr lang="en-US" sz="1800" b="1" u="sng" dirty="0" err="1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osiowe</a:t>
            </a:r>
            <a:r>
              <a:rPr lang="en-US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np</a:t>
            </a:r>
            <a:r>
              <a:rPr lang="en-US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Metodą Elementów Skończonych albo Metodą Przemieszczeń. </a:t>
            </a:r>
          </a:p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Pręty w układzie konstrukcyjnym obciążamy siłami osiowymi, a każdemu prętowi w układzie przyporządkowujemy typ obliczeniowy pręta, dla którego dysponujemy wzorami transformacyjnymi wg teorii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II-go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 rzędu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. 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</a:p>
          <a:p>
            <a:pPr marL="1080000"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            </a:t>
            </a:r>
            <a:r>
              <a:rPr lang="pl-PL" sz="30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pręt sztywno – sztywny</a:t>
            </a:r>
          </a:p>
          <a:p>
            <a:pPr marL="1080000">
              <a:buFont typeface="Arial" panose="020B0604020202020204" pitchFamily="34" charset="0"/>
              <a:buChar char="•"/>
            </a:pPr>
            <a:r>
              <a:rPr lang="pl-PL" sz="30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       pręt sztywno – przegubowy</a:t>
            </a:r>
          </a:p>
          <a:p>
            <a:pPr marL="1080000">
              <a:buFont typeface="Arial" panose="020B0604020202020204" pitchFamily="34" charset="0"/>
              <a:buChar char="•"/>
            </a:pPr>
            <a:r>
              <a:rPr lang="pl-PL" sz="30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       pręt sztywno – łyżwa</a:t>
            </a:r>
          </a:p>
          <a:p>
            <a:pPr marL="1080000">
              <a:buFont typeface="Arial" panose="020B0604020202020204" pitchFamily="34" charset="0"/>
              <a:buChar char="•"/>
            </a:pPr>
            <a:r>
              <a:rPr lang="pl-PL" sz="30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       pręt sztywno – swobodny</a:t>
            </a:r>
          </a:p>
          <a:p>
            <a:pPr marL="1080000">
              <a:buFont typeface="Arial" panose="020B0604020202020204" pitchFamily="34" charset="0"/>
              <a:buChar char="•"/>
            </a:pPr>
            <a:r>
              <a:rPr lang="pl-PL" sz="30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        pręt przegubowo – przegubowy</a:t>
            </a:r>
          </a:p>
          <a:p>
            <a:endParaRPr lang="pl-PL" sz="3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3724389"/>
            <a:ext cx="1649748" cy="588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4221088"/>
            <a:ext cx="1649748" cy="70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64" y="4944725"/>
            <a:ext cx="1522128" cy="639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676"/>
          <a:stretch/>
        </p:blipFill>
        <p:spPr bwMode="auto">
          <a:xfrm>
            <a:off x="287524" y="5566924"/>
            <a:ext cx="1584611" cy="497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87523" y="5970509"/>
            <a:ext cx="1584611" cy="70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968528"/>
      </p:ext>
    </p:extLst>
  </p:cSld>
  <p:clrMapOvr>
    <a:masterClrMapping/>
  </p:clrMapOvr>
  <p:transition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MP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Założenia w analizie stateczności przy wykorzystaniu metody przemieszczeń MP:</a:t>
            </a:r>
          </a:p>
          <a:p>
            <a:pPr>
              <a:buFont typeface="Wingdings" pitchFamily="2" charset="2"/>
              <a:buChar char="v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Dysponujemy wzorami transformacyjnymi dla  prętów prostych, pryzmatycznych  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 stałej sztywności na całej długości pręta i stałej sile osiowej. Przynajmniej jeden pręt musi być ściskany. </a:t>
            </a:r>
          </a:p>
          <a:p>
            <a:pPr>
              <a:buFont typeface="Wingdings" pitchFamily="2" charset="2"/>
              <a:buChar char="v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Pręty  o  zmiennej  sztywności  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będziemy dzielić  na  odcinki  o  stałej  sztywności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 (można  wyprowadzić wzory  transformacyjne  i dla  niektórych przypadków istnieją takie wzory).  </a:t>
            </a:r>
          </a:p>
          <a:p>
            <a:pPr>
              <a:buFont typeface="Wingdings" pitchFamily="2" charset="2"/>
              <a:buChar char="v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Jeżeli siła osiowa jest zmienna na długości pręta, to dzielimy pręt na odcinki, gdzie 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siła osiowa jest stała na długości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  <a:p>
            <a:pPr>
              <a:buFont typeface="Wingdings" pitchFamily="2" charset="2"/>
              <a:buChar char="v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Dla siły osiowej równej zero (N=0) obowiązują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wzory transformacyjne klasycznej metody przemieszczeń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w zadaniach statycznych (podane na wykładzie nt. metody przemieszczeń).  </a:t>
            </a:r>
          </a:p>
          <a:p>
            <a:pPr>
              <a:buFont typeface="Wingdings" pitchFamily="2" charset="2"/>
              <a:buChar char="v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Dla  prętów  rozciąganych  można  przyjmować,  że  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siła  osiowa  jest  równa  zeru (</a:t>
            </a:r>
            <a:r>
              <a:rPr lang="pl-PL" sz="1800" b="1" i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</a:t>
            </a:r>
            <a:r>
              <a:rPr lang="pl-PL" sz="1800" b="1" u="sng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=0) </a:t>
            </a:r>
            <a:r>
              <a:rPr lang="pl-PL" sz="1800" b="1" dirty="0">
                <a:solidFill>
                  <a:srgbClr val="00206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,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co prowadzi do rozwiązań  przybliżonych,  ale  daje  bezpieczniejsze  oszacowanie  rozwiązania.</a:t>
            </a: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491145"/>
      </p:ext>
    </p:extLst>
  </p:cSld>
  <p:clrMapOvr>
    <a:masterClrMapping/>
  </p:clrMapOvr>
  <p:transition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MP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44000" cy="5733256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q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Zadanie analizy stateczności: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pl-PL" sz="1800" dirty="0">
                    <a:solidFill>
                      <a:srgbClr val="07B907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określenie siły krytycznej, przy której następuje utrata stateczności tj. wyboczenie układu prętowego 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pl-PL" sz="1800" dirty="0">
                    <a:solidFill>
                      <a:srgbClr val="07B907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określenie długości wyboczeniowych wszystkich prętów.  </a:t>
                </a:r>
              </a:p>
              <a:p>
                <a:pPr>
                  <a:buFont typeface="Wingdings" pitchFamily="2" charset="2"/>
                  <a:buChar char="q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Przyjmuje się założenie  o  nieodkształcalności  osiowej  prętów, ale należy pamiętać, że układ podstawowy  metody  przemieszczeń  w  przypadku  badania  stateczności  może  się  różnić  od  układu podstawowego metody przemieszczeń w zagadnieniu statycznym. </a:t>
                </a:r>
              </a:p>
              <a:p>
                <a:pPr>
                  <a:buFont typeface="Wingdings" pitchFamily="2" charset="2"/>
                  <a:buChar char="q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Ocena stateczności konstrukcji: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pl-PL" sz="1800" dirty="0">
                    <a:solidFill>
                      <a:srgbClr val="07B907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Lokalna utrata stateczności dla pojedynczego pręta,</a:t>
                </a:r>
              </a:p>
              <a:p>
                <a:pPr>
                  <a:buFont typeface="Wingdings" pitchFamily="2" charset="2"/>
                  <a:buChar char="§"/>
                </a:pPr>
                <a:r>
                  <a:rPr lang="pl-PL" sz="1800" dirty="0">
                    <a:solidFill>
                      <a:srgbClr val="07B907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Globalna utrata stateczności dla całego ustroju konstrukcyjnego.</a:t>
                </a:r>
              </a:p>
              <a:p>
                <a:pPr>
                  <a:buFont typeface="Wingdings" pitchFamily="2" charset="2"/>
                  <a:buChar char="q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Parametr stateczności dla każdego pręta</a:t>
                </a: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	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400" i="1" smtClean="0">
                            <a:latin typeface="Cambria Math"/>
                          </a:rPr>
                          <m:t>𝜆</m:t>
                        </m:r>
                      </m:e>
                      <m:sup>
                        <m:r>
                          <a:rPr lang="pl-PL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pl-PL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pl-PL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b="0" i="1" smtClean="0">
                            <a:latin typeface="Cambria Math"/>
                          </a:rPr>
                          <m:t>𝑁</m:t>
                        </m:r>
                        <m:r>
                          <a:rPr lang="pl-PL" sz="2400" b="0" i="1" smtClean="0"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sz="2400" b="0" i="1" smtClean="0">
                                <a:latin typeface="Cambria Math"/>
                              </a:rPr>
                              <m:t>𝐿</m:t>
                            </m:r>
                          </m:e>
                          <m:sup>
                            <m:r>
                              <a:rPr lang="pl-PL" sz="2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pl-PL" sz="2400" b="0" i="1" smtClean="0">
                                <a:latin typeface="Cambria Math" panose="02040503050406030204" pitchFamily="18" charset="0"/>
                              </a:rPr>
                              <m:t>𝑐𝑟</m:t>
                            </m:r>
                          </m:sub>
                        </m:sSub>
                      </m:num>
                      <m:den>
                        <m:r>
                          <a:rPr lang="pl-PL" sz="2400" b="0" i="1" smtClean="0">
                            <a:latin typeface="Cambria Math"/>
                          </a:rPr>
                          <m:t>𝐸𝐽</m:t>
                        </m:r>
                      </m:den>
                    </m:f>
                  </m:oMath>
                </a14:m>
                <a:endParaRPr lang="pl-PL" sz="24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gdzie N jest siłą osiową w pręcie, L jest długością pręta, a EJ -  sztywnością,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jest globalnym krytycznym mnożnikiem obciążenia</a:t>
                </a:r>
              </a:p>
              <a:p>
                <a:endParaRPr lang="pl-PL" sz="2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44000" cy="5733256"/>
              </a:xfrm>
              <a:blipFill>
                <a:blip r:embed="rId2"/>
                <a:stretch>
                  <a:fillRect l="-533" t="-638" r="-226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968528"/>
      </p:ext>
    </p:extLst>
  </p:cSld>
  <p:clrMapOvr>
    <a:masterClrMapping/>
  </p:clrMapOvr>
  <p:transition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Równania kanoniczne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44000" cy="5617369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v"/>
                </a:pPr>
                <a:r>
                  <a:rPr lang="pl-PL" sz="2000" b="1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Algorytm przeprowadzenia analizy stateczności konstrukcji Metodą Przemieszczeń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Określenie sił osiowych w prętach oraz wyznaczenie mnożnika krytycznego obciążenia i parametru </a:t>
                </a:r>
                <a:r>
                  <a:rPr lang="pl-PL" sz="1800" dirty="0">
                    <a:latin typeface="Cavolini" panose="03000502040302020204" pitchFamily="66" charset="0"/>
                    <a:ea typeface="Cambria Math" panose="02040503050406030204" pitchFamily="18" charset="0"/>
                    <a:cs typeface="Cavolini" panose="03000502040302020204" pitchFamily="66" charset="0"/>
                  </a:rPr>
                  <a:t>𝜆 zależnego 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,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Wyznaczenie SGN układu i przyjęcie układu podstawego z uwzględnieniem rozkładu sił osiowych na prętach i sztywności prętów,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Ułożenie równania kanonicznego MP dla analizy stateczności,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Rozwiązanie układu podstawowego od obciążeń w postaci wymuszeń kinematycznych obrotów i przesuwów na kierunkach zadanych więzi w zależności od wyznaczonego SGN i przyjętego układu podstawowego,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Wyznaczenie współczynników macierzy sztywności,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Rozwiązanie równania stateczności i wyznaczenie krytycznej wartości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,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Obliczenie współczynników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  <a:cs typeface="Cavolini" panose="03000502040302020204" pitchFamily="66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volini" panose="03000502040302020204" pitchFamily="66" charset="0"/>
                          </a:rPr>
                          <m:t>𝜆</m:t>
                        </m:r>
                      </m:e>
                      <m:sub>
                        <m:r>
                          <a:rPr lang="pl-PL" sz="1800" i="1">
                            <a:latin typeface="Cambria Math" panose="02040503050406030204" pitchFamily="18" charset="0"/>
                            <a:cs typeface="Cavolini" panose="03000502040302020204" pitchFamily="66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ea typeface="Cambria Math" panose="02040503050406030204" pitchFamily="18" charset="0"/>
                    <a:cs typeface="Cavolini" panose="03000502040302020204" pitchFamily="66" charset="0"/>
                  </a:rPr>
                  <a:t>,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sił krytycznych, współczynników długosci wyboczeniowych i długości wyboczeniowych dla wszystkich prętów,</a:t>
                </a:r>
              </a:p>
              <a:p>
                <a:pPr marL="0" indent="0">
                  <a:buNone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v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v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v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24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2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44000" cy="5617369"/>
              </a:xfrm>
              <a:blipFill>
                <a:blip r:embed="rId2"/>
                <a:stretch>
                  <a:fillRect l="-667" t="-65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0081875"/>
      </p:ext>
    </p:extLst>
  </p:cSld>
  <p:clrMapOvr>
    <a:masterClrMapping/>
  </p:clrMapOvr>
  <p:transition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MP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50366"/>
            <a:ext cx="9144000" cy="5733256"/>
          </a:xfrm>
          <a:ln>
            <a:noFill/>
          </a:ln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pl-PL" sz="1800" b="1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Analiza stateczności w ujęciu metody przemieszczeń</a:t>
            </a:r>
          </a:p>
          <a:p>
            <a:pPr marL="0" indent="0">
              <a:buNone/>
            </a:pPr>
            <a:r>
              <a:rPr lang="pl-PL" sz="1800" b="1" dirty="0">
                <a:latin typeface="Cavolini" panose="03000502040302020204" pitchFamily="66" charset="0"/>
                <a:cs typeface="Cavolini" panose="03000502040302020204" pitchFamily="66" charset="0"/>
              </a:rPr>
              <a:t>1. Układ rzeczywisty i podstawowy metody przemieszczeń konstrukcji obciążonej zadanymi siłami, dla której chcemy przeprowadzić analizę stateczności. Sztywność prętów EI.</a:t>
            </a:r>
          </a:p>
          <a:p>
            <a:pPr marL="0" indent="0">
              <a:buNone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				</a:t>
            </a:r>
            <a:r>
              <a:rPr lang="pl-PL" sz="1800" dirty="0" err="1">
                <a:latin typeface="Cavolini" panose="03000502040302020204" pitchFamily="66" charset="0"/>
                <a:cs typeface="Cavolini" panose="03000502040302020204" pitchFamily="66" charset="0"/>
              </a:rPr>
              <a:t>ng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=2+2=4!</a:t>
            </a:r>
          </a:p>
          <a:p>
            <a:pPr marL="0" indent="0">
              <a:buNone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4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4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4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pl-PL" sz="1800" b="1" dirty="0">
                <a:latin typeface="Cavolini" panose="03000502040302020204" pitchFamily="66" charset="0"/>
                <a:cs typeface="Cavolini" panose="03000502040302020204" pitchFamily="66" charset="0"/>
              </a:rPr>
              <a:t>2. Wykres sił osiowych w układzie rzeczywistym uzyskany z rozwiązania statycznego układu rzeczywistego np. metodą przemieszczeń lub za pomocą MES					   </a:t>
            </a:r>
            <a:r>
              <a:rPr lang="pl-PL" sz="18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- w kolorze czerwonym 							siły ściskające</a:t>
            </a:r>
          </a:p>
          <a:p>
            <a:pPr marL="0" indent="0">
              <a:buNone/>
            </a:pPr>
            <a:r>
              <a:rPr lang="pl-PL" sz="1800" b="1" dirty="0">
                <a:latin typeface="Cavolini" panose="03000502040302020204" pitchFamily="66" charset="0"/>
                <a:cs typeface="Cavolini" panose="03000502040302020204" pitchFamily="66" charset="0"/>
              </a:rPr>
              <a:t> 						   </a:t>
            </a:r>
            <a:r>
              <a:rPr lang="pl-PL" sz="1800" b="1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+ w kolorze niebieskim							siły rozciągające</a:t>
            </a:r>
            <a:endParaRPr lang="pl-PL" sz="1800" dirty="0">
              <a:solidFill>
                <a:srgbClr val="0070C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" t="8361" r="51749" b="55794"/>
          <a:stretch/>
        </p:blipFill>
        <p:spPr bwMode="auto">
          <a:xfrm>
            <a:off x="5076056" y="2762271"/>
            <a:ext cx="4067944" cy="185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1" t="8268" b="59673"/>
          <a:stretch/>
        </p:blipFill>
        <p:spPr bwMode="auto">
          <a:xfrm>
            <a:off x="1759707" y="5351190"/>
            <a:ext cx="4000425" cy="149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1" b="4205"/>
          <a:stretch/>
        </p:blipFill>
        <p:spPr bwMode="auto">
          <a:xfrm>
            <a:off x="0" y="2600908"/>
            <a:ext cx="3563888" cy="20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968528"/>
      </p:ext>
    </p:extLst>
  </p:cSld>
  <p:clrMapOvr>
    <a:masterClrMapping/>
  </p:clrMapOvr>
  <p:transition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/>
          <p:cNvSpPr txBox="1">
            <a:spLocks/>
          </p:cNvSpPr>
          <p:nvPr/>
        </p:nvSpPr>
        <p:spPr bwMode="auto">
          <a:xfrm>
            <a:off x="5242" y="1127922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pl-PL" sz="1800" b="1" dirty="0">
                <a:latin typeface="Cavolini" panose="03000502040302020204" pitchFamily="66" charset="0"/>
                <a:cs typeface="Cavolini" panose="03000502040302020204" pitchFamily="66" charset="0"/>
              </a:rPr>
              <a:t>3. Układ obliczeniowy rzeczywisty dla analizy stateczności z oznaczeniem sił osiowych </a:t>
            </a: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FontTx/>
              <a:buNone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FontTx/>
              <a:buNone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FontTx/>
              <a:buNone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FontTx/>
              <a:buNone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FontTx/>
              <a:buNone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FontTx/>
              <a:buNone/>
            </a:pPr>
            <a:endParaRPr lang="pl-PL" sz="18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FontTx/>
              <a:buNone/>
            </a:pPr>
            <a:r>
              <a:rPr lang="pl-PL" sz="1800" b="1" dirty="0">
                <a:latin typeface="Cavolini" panose="03000502040302020204" pitchFamily="66" charset="0"/>
                <a:cs typeface="Cavolini" panose="03000502040302020204" pitchFamily="66" charset="0"/>
              </a:rPr>
              <a:t>4. Zaktualizowany układ podstawowy z uwzględnieniem sił osiowych </a:t>
            </a:r>
          </a:p>
          <a:p>
            <a:pPr marL="0" indent="0">
              <a:buFontTx/>
              <a:buNone/>
            </a:pPr>
            <a:endParaRPr lang="pl-PL" sz="18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pl-PL" sz="1800" b="1" dirty="0">
                <a:latin typeface="Cavolini" panose="03000502040302020204" pitchFamily="66" charset="0"/>
                <a:cs typeface="Cavolini" panose="03000502040302020204" pitchFamily="66" charset="0"/>
              </a:rPr>
              <a:t>					</a:t>
            </a:r>
            <a:r>
              <a:rPr lang="pl-PL" sz="1800" dirty="0" err="1">
                <a:latin typeface="Cavolini" panose="03000502040302020204" pitchFamily="66" charset="0"/>
                <a:cs typeface="Cavolini" panose="03000502040302020204" pitchFamily="66" charset="0"/>
              </a:rPr>
              <a:t>n</a:t>
            </a:r>
            <a:r>
              <a:rPr lang="pl-PL" sz="1800" baseline="-25000" dirty="0" err="1">
                <a:latin typeface="Cavolini" panose="03000502040302020204" pitchFamily="66" charset="0"/>
                <a:cs typeface="Cavolini" panose="03000502040302020204" pitchFamily="66" charset="0"/>
              </a:rPr>
              <a:t>g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=3+3=6!</a:t>
            </a:r>
          </a:p>
          <a:p>
            <a:pPr marL="0" indent="0">
              <a:buFontTx/>
              <a:buNone/>
            </a:pPr>
            <a:r>
              <a:rPr lang="pl-PL" sz="1800" b="1" dirty="0">
                <a:latin typeface="Cavolini" panose="03000502040302020204" pitchFamily="66" charset="0"/>
                <a:cs typeface="Cavolini" panose="03000502040302020204" pitchFamily="66" charset="0"/>
              </a:rPr>
              <a:t>						</a:t>
            </a:r>
            <a:endParaRPr lang="pl-PL" sz="1800" dirty="0">
              <a:solidFill>
                <a:srgbClr val="0070C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MP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13" t="62090" b="2101"/>
          <a:stretch/>
        </p:blipFill>
        <p:spPr bwMode="auto">
          <a:xfrm>
            <a:off x="0" y="4597794"/>
            <a:ext cx="4387702" cy="226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87" r="50000" b="2101"/>
          <a:stretch/>
        </p:blipFill>
        <p:spPr bwMode="auto">
          <a:xfrm>
            <a:off x="15003" y="1772816"/>
            <a:ext cx="4680988" cy="2092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" t="8361" r="51749" b="55794"/>
          <a:stretch/>
        </p:blipFill>
        <p:spPr bwMode="auto">
          <a:xfrm>
            <a:off x="4968106" y="2010556"/>
            <a:ext cx="4067944" cy="185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3" name="Ink 162"/>
              <p14:cNvContentPartPr/>
              <p14:nvPr/>
            </p14:nvContentPartPr>
            <p14:xfrm>
              <a:off x="3393172" y="265041"/>
              <a:ext cx="66960" cy="163440"/>
            </p14:xfrm>
          </p:contentPart>
        </mc:Choice>
        <mc:Fallback xmlns="">
          <p:pic>
            <p:nvPicPr>
              <p:cNvPr id="163" name="Ink 16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69052" y="240921"/>
                <a:ext cx="114480" cy="2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4" name="Ink 163"/>
              <p14:cNvContentPartPr/>
              <p14:nvPr/>
            </p14:nvContentPartPr>
            <p14:xfrm>
              <a:off x="1717012" y="3614841"/>
              <a:ext cx="55080" cy="144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92892" y="3590721"/>
                <a:ext cx="10260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7" name="Ink 166"/>
              <p14:cNvContentPartPr/>
              <p14:nvPr/>
            </p14:nvContentPartPr>
            <p14:xfrm>
              <a:off x="2097172" y="3350601"/>
              <a:ext cx="11880" cy="1692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73052" y="3326481"/>
                <a:ext cx="59400" cy="6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28533167"/>
      </p:ext>
    </p:extLst>
  </p:cSld>
  <p:clrMapOvr>
    <a:masterClrMapping/>
  </p:clrMapOvr>
  <p:transition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MP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36512" y="1124744"/>
            <a:ext cx="9144000" cy="57332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pl-PL" sz="1700" b="1" dirty="0">
                <a:solidFill>
                  <a:srgbClr val="07B907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Analiza stateczności w ujęciu metody przemieszczeń</a:t>
            </a:r>
          </a:p>
          <a:p>
            <a:pPr marL="457200" indent="-457200">
              <a:buAutoNum type="arabicPeriod"/>
            </a:pPr>
            <a:r>
              <a:rPr lang="pl-PL" sz="1700" b="1" dirty="0">
                <a:latin typeface="Cavolini" panose="03000502040302020204" pitchFamily="66" charset="0"/>
                <a:cs typeface="Cavolini" panose="03000502040302020204" pitchFamily="66" charset="0"/>
              </a:rPr>
              <a:t>Układ rzeczywisty konstrukcji obciążonej zadanymi siłami, dla której chcemy przeprowadzić analizę stateczności. Sztywność prętów zmienna.</a:t>
            </a:r>
          </a:p>
          <a:p>
            <a:pPr marL="457200" indent="-457200">
              <a:buAutoNum type="arabicPeriod"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457200" indent="-457200">
              <a:buAutoNum type="arabicPeriod"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457200" indent="-457200">
              <a:buAutoNum type="arabicPeriod"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457200" indent="-457200">
              <a:buAutoNum type="arabicPeriod"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457200" indent="-457200">
              <a:buAutoNum type="arabicPeriod"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457200" indent="-457200">
              <a:buAutoNum type="arabicPeriod"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1700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pl-PL" sz="1700" b="1" dirty="0">
                <a:latin typeface="Cavolini" panose="03000502040302020204" pitchFamily="66" charset="0"/>
                <a:cs typeface="Cavolini" panose="03000502040302020204" pitchFamily="66" charset="0"/>
              </a:rPr>
              <a:t>2. Układ podstawowy z uwzględnieniem sił osiowych</a:t>
            </a:r>
          </a:p>
          <a:p>
            <a:pPr marL="0" indent="0">
              <a:buNone/>
            </a:pPr>
            <a:r>
              <a:rPr lang="pl-PL" sz="1700" b="1" dirty="0">
                <a:latin typeface="Cavolini" panose="03000502040302020204" pitchFamily="66" charset="0"/>
                <a:cs typeface="Cavolini" panose="03000502040302020204" pitchFamily="66" charset="0"/>
              </a:rPr>
              <a:t>	</a:t>
            </a:r>
          </a:p>
          <a:p>
            <a:pPr marL="0" indent="0">
              <a:buNone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							</a:t>
            </a:r>
            <a:r>
              <a:rPr lang="pl-PL" sz="1700" dirty="0" err="1">
                <a:latin typeface="Cavolini" panose="03000502040302020204" pitchFamily="66" charset="0"/>
                <a:cs typeface="Cavolini" panose="03000502040302020204" pitchFamily="66" charset="0"/>
              </a:rPr>
              <a:t>n</a:t>
            </a:r>
            <a:r>
              <a:rPr lang="pl-PL" sz="1700" baseline="-25000" dirty="0" err="1">
                <a:latin typeface="Cavolini" panose="03000502040302020204" pitchFamily="66" charset="0"/>
                <a:cs typeface="Cavolini" panose="03000502040302020204" pitchFamily="66" charset="0"/>
              </a:rPr>
              <a:t>g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=3+3=6!</a:t>
            </a:r>
          </a:p>
          <a:p>
            <a:pPr marL="0" indent="0">
              <a:buNone/>
            </a:pPr>
            <a:r>
              <a:rPr lang="pl-PL" sz="1700" b="1" dirty="0">
                <a:latin typeface="Cavolini" panose="03000502040302020204" pitchFamily="66" charset="0"/>
                <a:cs typeface="Cavolini" panose="03000502040302020204" pitchFamily="66" charset="0"/>
              </a:rPr>
              <a:t>								</a:t>
            </a: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7045"/>
            <a:ext cx="4568070" cy="2311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55" y="4977172"/>
            <a:ext cx="4941940" cy="1885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131" name="Ink 5130"/>
              <p14:cNvContentPartPr/>
              <p14:nvPr/>
            </p14:nvContentPartPr>
            <p14:xfrm>
              <a:off x="8853140" y="6586710"/>
              <a:ext cx="288720" cy="119160"/>
            </p14:xfrm>
          </p:contentPart>
        </mc:Choice>
        <mc:Fallback xmlns="">
          <p:pic>
            <p:nvPicPr>
              <p:cNvPr id="5131" name="Ink 513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847020" y="6580230"/>
                <a:ext cx="30132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132" name="Ink 5131"/>
              <p14:cNvContentPartPr/>
              <p14:nvPr/>
            </p14:nvContentPartPr>
            <p14:xfrm>
              <a:off x="9094492" y="6475830"/>
              <a:ext cx="133560" cy="17640"/>
            </p14:xfrm>
          </p:contentPart>
        </mc:Choice>
        <mc:Fallback xmlns="">
          <p:pic>
            <p:nvPicPr>
              <p:cNvPr id="5132" name="Ink 513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088372" y="6469710"/>
                <a:ext cx="14580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133" name="Ink 5132"/>
              <p14:cNvContentPartPr/>
              <p14:nvPr/>
            </p14:nvContentPartPr>
            <p14:xfrm>
              <a:off x="9038692" y="6704790"/>
              <a:ext cx="142560" cy="7560"/>
            </p14:xfrm>
          </p:contentPart>
        </mc:Choice>
        <mc:Fallback xmlns="">
          <p:pic>
            <p:nvPicPr>
              <p:cNvPr id="5133" name="Ink 513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032212" y="6697590"/>
                <a:ext cx="155520" cy="2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6509075"/>
      </p:ext>
    </p:extLst>
  </p:cSld>
  <p:clrMapOvr>
    <a:masterClrMapping/>
  </p:clrMapOvr>
  <p:transition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Równania kanoniczne w analizie stateczności</a:t>
            </a:r>
            <a:endParaRPr lang="pl-PL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Budowanie  równań  kanonicznych  metody  przemieszczeń  w  zagadnieniu  stateczności  wygląda jak w zagadnieniu statycznym. Budujemy układ równań (w formie macierzowej): </a:t>
            </a: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Po lewej stronie mamy współczynniki sztywności układu konstrukcyjnego i wektor przemieszczeń, a po prawej stronie </a:t>
            </a:r>
            <a:r>
              <a:rPr lang="pl-PL" sz="1800" b="1" u="sng" dirty="0">
                <a:latin typeface="Cavolini" panose="03000502040302020204" pitchFamily="66" charset="0"/>
                <a:cs typeface="Cavolini" panose="03000502040302020204" pitchFamily="66" charset="0"/>
              </a:rPr>
              <a:t>zerowy wektor obciążeń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" name="Obraz 5" descr="Obraz zawierający tekst, diagram, Czcionka&#10;&#10;Zawartość wygenerowana przez AI może być niepoprawna.">
            <a:extLst>
              <a:ext uri="{FF2B5EF4-FFF2-40B4-BE49-F238E27FC236}">
                <a16:creationId xmlns:a16="http://schemas.microsoft.com/office/drawing/2014/main" id="{7F06783E-1FC1-7705-9A97-7BDB16404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81" y="2047828"/>
            <a:ext cx="6930516" cy="35499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5609287" y="4797152"/>
            <a:ext cx="1152128" cy="612068"/>
          </a:xfrm>
          <a:prstGeom prst="rect">
            <a:avLst/>
          </a:prstGeom>
          <a:noFill/>
          <a:ln w="38100" cap="flat" cmpd="sng" algn="ctr">
            <a:solidFill>
              <a:srgbClr val="07B90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796773"/>
      </p:ext>
    </p:extLst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</a:t>
            </a: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prowadzenie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Zazwyczaj </a:t>
            </a:r>
            <a:r>
              <a:rPr lang="en-US" sz="2000" dirty="0" err="1">
                <a:latin typeface="Cavolini" panose="03000502040302020204" pitchFamily="66" charset="0"/>
                <a:cs typeface="Cavolini" panose="03000502040302020204" pitchFamily="66" charset="0"/>
              </a:rPr>
              <a:t>przy</a:t>
            </a:r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rozwiązywaniu</a:t>
            </a:r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układów prętowych rozpatrujemy układ </a:t>
            </a:r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w </a:t>
            </a: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stanie nieodkształconym, czyli stosujemy zasadę zesztywnienia, która zakłada, że obciążenie nie powoduje przemieszczeń (odkształceń) ustroju. </a:t>
            </a:r>
          </a:p>
          <a:p>
            <a:pPr>
              <a:buFont typeface="Wingdings" pitchFamily="2" charset="2"/>
              <a:buChar char="q"/>
            </a:pPr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          Zasada zesztywnienia: linie działania sił przyłożonych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          do ciała nieodkształconego nie zmieniają położenia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          w ciele odkształconym. </a:t>
            </a:r>
          </a:p>
          <a:p>
            <a:pPr marL="0" indent="0">
              <a:buNone/>
            </a:pPr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pl-PL" sz="20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Brak stateczności można określić jako stan, w którym niewielki przyrost obciążenia prowadzi do nieproporcjonalnie dużego przyrostu przemieszczeń konstrukcji </a:t>
            </a:r>
          </a:p>
          <a:p>
            <a:pPr>
              <a:buFont typeface="Wingdings" pitchFamily="2" charset="2"/>
              <a:buChar char="q"/>
            </a:pPr>
            <a:endParaRPr lang="pl-PL" sz="2000" b="1" u="sng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b="1" u="sng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b="1" u="sng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b="1" u="sng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b="1" u="sng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b="1" u="sng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5DC95BD7-AF1A-ABFA-4165-0B90B9C36265}"/>
              </a:ext>
            </a:extLst>
          </p:cNvPr>
          <p:cNvSpPr/>
          <p:nvPr/>
        </p:nvSpPr>
        <p:spPr bwMode="auto">
          <a:xfrm>
            <a:off x="755576" y="2960948"/>
            <a:ext cx="8172908" cy="111612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416531"/>
      </p:ext>
    </p:extLst>
  </p:cSld>
  <p:clrMapOvr>
    <a:masterClrMapping/>
  </p:clrMapOvr>
  <p:transition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261" y="1722765"/>
            <a:ext cx="9058275" cy="42672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158" y="1283167"/>
            <a:ext cx="913884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Char char="q"/>
            </a:pPr>
            <a:r>
              <a:rPr lang="pl-PL" b="1" dirty="0">
                <a:latin typeface="Cavolini" panose="03000502040302020204" pitchFamily="66" charset="0"/>
                <a:cs typeface="Cavolini" panose="03000502040302020204" pitchFamily="66" charset="0"/>
              </a:rPr>
              <a:t>Współczynniki układu równań (macierzy) mają postać:</a:t>
            </a: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Wingdings" pitchFamily="2" charset="2"/>
              <a:buChar char="q"/>
            </a:pPr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l"/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l"/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l"/>
            <a:endParaRPr lang="pl-PL" b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l"/>
            <a:r>
              <a:rPr lang="pl-PL" b="1" dirty="0">
                <a:latin typeface="Cavolini" panose="03000502040302020204" pitchFamily="66" charset="0"/>
                <a:cs typeface="Cavolini" panose="03000502040302020204" pitchFamily="66" charset="0"/>
              </a:rPr>
              <a:t>gdzie: EI jest sztywnością danego pręta, L jest długością pręta, a ks sztywnością więzi sprężystej. </a:t>
            </a:r>
            <a:r>
              <a:rPr lang="pl-PL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Parametry a, b, c i d należy wyliczyć</a:t>
            </a:r>
            <a:r>
              <a:rPr lang="pl-PL" b="1" dirty="0"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Równania kanoniczne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188" y="1881188"/>
            <a:ext cx="8532812" cy="4860925"/>
          </a:xfrm>
        </p:spPr>
        <p:txBody>
          <a:bodyPr/>
          <a:lstStyle/>
          <a:p>
            <a:endParaRPr lang="pl-PL" sz="2800" dirty="0"/>
          </a:p>
          <a:p>
            <a:endParaRPr lang="pl-PL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619672" y="1677696"/>
            <a:ext cx="2592288" cy="612068"/>
          </a:xfrm>
          <a:prstGeom prst="rect">
            <a:avLst/>
          </a:prstGeom>
          <a:noFill/>
          <a:ln w="38100" cap="flat" cmpd="sng" algn="ctr">
            <a:solidFill>
              <a:srgbClr val="07B90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31632" y="2581751"/>
            <a:ext cx="2592288" cy="612068"/>
          </a:xfrm>
          <a:prstGeom prst="rect">
            <a:avLst/>
          </a:prstGeom>
          <a:noFill/>
          <a:ln w="38100" cap="flat" cmpd="sng" algn="ctr">
            <a:solidFill>
              <a:srgbClr val="07B90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31632" y="3673005"/>
            <a:ext cx="2760348" cy="612068"/>
          </a:xfrm>
          <a:prstGeom prst="rect">
            <a:avLst/>
          </a:prstGeom>
          <a:noFill/>
          <a:ln w="38100" cap="flat" cmpd="sng" algn="ctr">
            <a:solidFill>
              <a:srgbClr val="07B90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715662" y="4883094"/>
            <a:ext cx="4260494" cy="612068"/>
          </a:xfrm>
          <a:prstGeom prst="rect">
            <a:avLst/>
          </a:prstGeom>
          <a:noFill/>
          <a:ln w="38100" cap="flat" cmpd="sng" algn="ctr">
            <a:solidFill>
              <a:srgbClr val="07B90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7" name="Ink 46"/>
              <p14:cNvContentPartPr/>
              <p14:nvPr/>
            </p14:nvContentPartPr>
            <p14:xfrm>
              <a:off x="4503772" y="1968765"/>
              <a:ext cx="626760" cy="1967040"/>
            </p14:xfrm>
          </p:contentPart>
        </mc:Choice>
        <mc:Fallback xmlns="">
          <p:pic>
            <p:nvPicPr>
              <p:cNvPr id="47" name="Ink 46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97652" y="1962285"/>
                <a:ext cx="639360" cy="19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6" name="Pismo odręczne 5">
                <a:extLst>
                  <a:ext uri="{FF2B5EF4-FFF2-40B4-BE49-F238E27FC236}">
                    <a16:creationId xmlns:a16="http://schemas.microsoft.com/office/drawing/2014/main" id="{E8ECF10D-F728-1B4D-A802-4EB741865EA5}"/>
                  </a:ext>
                </a:extLst>
              </p14:cNvPr>
              <p14:cNvContentPartPr/>
              <p14:nvPr/>
            </p14:nvContentPartPr>
            <p14:xfrm>
              <a:off x="1465613" y="3412507"/>
              <a:ext cx="2898720" cy="1088280"/>
            </p14:xfrm>
          </p:contentPart>
        </mc:Choice>
        <mc:Fallback>
          <p:pic>
            <p:nvPicPr>
              <p:cNvPr id="6" name="Pismo odręczne 5">
                <a:extLst>
                  <a:ext uri="{FF2B5EF4-FFF2-40B4-BE49-F238E27FC236}">
                    <a16:creationId xmlns:a16="http://schemas.microsoft.com/office/drawing/2014/main" id="{E8ECF10D-F728-1B4D-A802-4EB741865EA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459493" y="3406387"/>
                <a:ext cx="2910960" cy="11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1" name="Pismo odręczne 10">
                <a:extLst>
                  <a:ext uri="{FF2B5EF4-FFF2-40B4-BE49-F238E27FC236}">
                    <a16:creationId xmlns:a16="http://schemas.microsoft.com/office/drawing/2014/main" id="{574F54D6-CD4E-1836-EA9E-20C6036A157D}"/>
                  </a:ext>
                </a:extLst>
              </p14:cNvPr>
              <p14:cNvContentPartPr/>
              <p14:nvPr/>
            </p14:nvContentPartPr>
            <p14:xfrm>
              <a:off x="1401876" y="4631493"/>
              <a:ext cx="4259160" cy="1643040"/>
            </p14:xfrm>
          </p:contentPart>
        </mc:Choice>
        <mc:Fallback>
          <p:pic>
            <p:nvPicPr>
              <p:cNvPr id="11" name="Pismo odręczne 10">
                <a:extLst>
                  <a:ext uri="{FF2B5EF4-FFF2-40B4-BE49-F238E27FC236}">
                    <a16:creationId xmlns:a16="http://schemas.microsoft.com/office/drawing/2014/main" id="{574F54D6-CD4E-1836-EA9E-20C6036A157D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395756" y="4625373"/>
                <a:ext cx="4271400" cy="165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4796773"/>
      </p:ext>
    </p:extLst>
  </p:cSld>
  <p:clrMapOvr>
    <a:masterClrMapping/>
  </p:clrMapOvr>
  <p:transition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Równania kanoniczne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7" name="Obraz 6" descr="Obraz zawierający tekst, Czcionka, zrzut ekranu, diagram&#10;&#10;Zawartość wygenerowana przez AI może być niepoprawna.">
            <a:extLst>
              <a:ext uri="{FF2B5EF4-FFF2-40B4-BE49-F238E27FC236}">
                <a16:creationId xmlns:a16="http://schemas.microsoft.com/office/drawing/2014/main" id="{47F5F81F-F864-795E-6A3A-3E68FF8B9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19" y="1520788"/>
            <a:ext cx="9144000" cy="57323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5436096" y="1520788"/>
            <a:ext cx="2088232" cy="4680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791856"/>
      </p:ext>
    </p:extLst>
  </p:cSld>
  <p:clrMapOvr>
    <a:masterClrMapping/>
  </p:clrMapOvr>
  <p:transition>
    <p:randomBar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>
                <a:solidFill>
                  <a:srgbClr val="FFEBD5"/>
                </a:solidFill>
              </a:rPr>
              <a:t>Stateczność ustrojów prętowych. </a:t>
            </a:r>
            <a:br>
              <a:rPr lang="pl-PL" sz="1600">
                <a:solidFill>
                  <a:srgbClr val="FFEBD5"/>
                </a:solidFill>
              </a:rPr>
            </a:br>
            <a:r>
              <a:rPr lang="pl-PL" sz="2200">
                <a:solidFill>
                  <a:srgbClr val="FFEBD5"/>
                </a:solidFill>
              </a:rPr>
              <a:t>Równania kanoniczne w analizie stateczności</a:t>
            </a:r>
            <a:endParaRPr lang="en-US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26877"/>
            <a:ext cx="7581900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" b="42585"/>
          <a:stretch/>
        </p:blipFill>
        <p:spPr bwMode="auto">
          <a:xfrm>
            <a:off x="12138" y="1124744"/>
            <a:ext cx="6792110" cy="1108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56980" r="31701" b="4234"/>
          <a:stretch/>
        </p:blipFill>
        <p:spPr bwMode="auto">
          <a:xfrm>
            <a:off x="4882750" y="1502196"/>
            <a:ext cx="4153746" cy="73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12138" y="2600908"/>
            <a:ext cx="779442" cy="248427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221" name="Ink 8220"/>
              <p14:cNvContentPartPr/>
              <p14:nvPr/>
            </p14:nvContentPartPr>
            <p14:xfrm>
              <a:off x="12010132" y="4025961"/>
              <a:ext cx="82080" cy="27720"/>
            </p14:xfrm>
          </p:contentPart>
        </mc:Choice>
        <mc:Fallback xmlns="">
          <p:pic>
            <p:nvPicPr>
              <p:cNvPr id="8221" name="Ink 822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986012" y="4001841"/>
                <a:ext cx="130320" cy="7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89064021"/>
      </p:ext>
    </p:extLst>
  </p:cSld>
  <p:clrMapOvr>
    <a:masterClrMapping/>
  </p:clrMapOvr>
  <p:transition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Równania kanoniczne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0" y="1232756"/>
                <a:ext cx="9144000" cy="5630335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v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Układ równań (macierzowy) jest jednorodny i aby istniało jego niezerowe rozwiązanie:  </a:t>
                </a:r>
              </a:p>
              <a:p>
                <a:pPr marL="0" indent="0">
                  <a:buNone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warunkiem koniecznym jest </a:t>
                </a:r>
                <a:r>
                  <a:rPr lang="pl-PL" sz="1800" b="1" dirty="0">
                    <a:solidFill>
                      <a:srgbClr val="07B907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zerowanie się wyznacznika </a:t>
                </a:r>
                <a14:m>
                  <m:oMath xmlns:m="http://schemas.openxmlformats.org/officeDocument/2006/math">
                    <m:r>
                      <a:rPr lang="pl-PL" sz="1800" b="1" i="1" smtClean="0">
                        <a:solidFill>
                          <a:srgbClr val="07B907"/>
                        </a:solidFill>
                        <a:latin typeface="Cambria Math" panose="02040503050406030204" pitchFamily="18" charset="0"/>
                      </a:rPr>
                      <m:t>𝒅𝒆𝒕𝑲</m:t>
                    </m:r>
                    <m:d>
                      <m:dPr>
                        <m:ctrlPr>
                          <a:rPr lang="pl-PL" sz="1800" b="1" i="1" smtClean="0">
                            <a:solidFill>
                              <a:srgbClr val="07B90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1800" b="1" i="1" smtClean="0">
                            <a:solidFill>
                              <a:srgbClr val="07B907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e>
                    </m:d>
                    <m:r>
                      <a:rPr lang="pl-PL" sz="1800" b="1" i="1" smtClean="0">
                        <a:solidFill>
                          <a:srgbClr val="07B90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pl-PL" sz="1800" b="1" i="1" smtClean="0">
                        <a:solidFill>
                          <a:srgbClr val="07B90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pl-PL" sz="1800" b="1" dirty="0">
                    <a:solidFill>
                      <a:srgbClr val="07B907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                  </a:t>
                </a: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układu równań (macierzy sztywności). Równanie ma nieskończenie wiele rozwiązań, szukamy rozwiązania dla najmniejszego parametru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Z  warunku </a:t>
                </a:r>
                <a14:m>
                  <m:oMath xmlns:m="http://schemas.openxmlformats.org/officeDocument/2006/math">
                    <m:r>
                      <a:rPr lang="pl-PL" sz="1800" b="1" i="1">
                        <a:latin typeface="Cambria Math" panose="02040503050406030204" pitchFamily="18" charset="0"/>
                      </a:rPr>
                      <m:t>𝒅𝒆𝒕𝑲</m:t>
                    </m:r>
                    <m:d>
                      <m:dPr>
                        <m:ctrlPr>
                          <a:rPr lang="pl-PL" sz="1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e>
                    </m:d>
                    <m:r>
                      <a:rPr lang="pl-PL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pl-PL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pl-PL" sz="1800" i="1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otrzymamy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lub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, a dalej siłę krytyczną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         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Przestępne  równanie </a:t>
                </a:r>
                <a14:m>
                  <m:oMath xmlns:m="http://schemas.openxmlformats.org/officeDocument/2006/math">
                    <m:r>
                      <a:rPr lang="pl-PL" sz="1800" b="1" i="1">
                        <a:latin typeface="Cambria Math" panose="02040503050406030204" pitchFamily="18" charset="0"/>
                      </a:rPr>
                      <m:t>𝒅𝒆𝒕𝑲</m:t>
                    </m:r>
                    <m:d>
                      <m:dPr>
                        <m:ctrlPr>
                          <a:rPr lang="pl-PL" sz="1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l-PL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</m:e>
                    </m:d>
                    <m:r>
                      <a:rPr lang="pl-PL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pl-PL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rozwiązujemy numerycznie - drogą kolejnych przybliżeń. 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Każdy pręt ma własny parametr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pl-PL" sz="1800" i="1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,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natomiast w wyznaczniku musi występować tylko jeden parametr: </a:t>
                </a:r>
              </a:p>
              <a:p>
                <a:pPr marL="0" indent="0">
                  <a:buNone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:endParaRPr lang="pl-PL" sz="11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pl-PL" sz="18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- to wartość liczbowa zależna od siły, długości i przekroju pręta</a:t>
                </a:r>
              </a:p>
              <a:p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32756"/>
                <a:ext cx="9144000" cy="5630335"/>
              </a:xfrm>
              <a:blipFill>
                <a:blip r:embed="rId2"/>
                <a:stretch>
                  <a:fillRect l="-533" t="-541" r="-800" b="-10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2646937" cy="828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20F75438-828F-825B-8038-E65CA2DB0A4B}"/>
                  </a:ext>
                </a:extLst>
              </p:cNvPr>
              <p:cNvSpPr txBox="1"/>
              <p:nvPr/>
            </p:nvSpPr>
            <p:spPr>
              <a:xfrm>
                <a:off x="3366617" y="5625244"/>
                <a:ext cx="2914003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𝑐𝑟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𝐸𝐼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𝑐𝑟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20F75438-828F-825B-8038-E65CA2DB0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617" y="5625244"/>
                <a:ext cx="2914003" cy="8183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796773"/>
      </p:ext>
    </p:extLst>
  </p:cSld>
  <p:clrMapOvr>
    <a:masterClrMapping/>
  </p:clrMapOvr>
  <p:transition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Równania kanoniczne w analizie stateczności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44000" cy="5617369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v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Ustalając parametry porównawcze, każdy parametr </a:t>
                </a:r>
                <a:r>
                  <a:rPr lang="pl-PL" sz="1800" i="1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  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dla każdego pręta </a:t>
                </a:r>
                <a:r>
                  <a:rPr lang="pl-PL" sz="1800" i="1" dirty="0" err="1">
                    <a:latin typeface="Cavolini" panose="03000502040302020204" pitchFamily="66" charset="0"/>
                    <a:cs typeface="Cavolini" panose="03000502040302020204" pitchFamily="66" charset="0"/>
                  </a:rPr>
                  <a:t>ij</a:t>
                </a:r>
                <a:r>
                  <a:rPr lang="pl-PL" sz="1800" i="1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możemy wyrazić przez       jako:  </a:t>
                </a: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W  równaniu </a:t>
                </a:r>
                <a:r>
                  <a:rPr lang="pl-PL" sz="1800" i="1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pl-PL" sz="18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pl-PL" sz="1800" b="1" i="0" smtClean="0">
                            <a:latin typeface="Cambria Math" panose="02040503050406030204" pitchFamily="18" charset="0"/>
                          </a:rPr>
                          <m:t>𝐝𝐞𝐭</m:t>
                        </m:r>
                      </m:fName>
                      <m:e>
                        <m:r>
                          <a:rPr lang="pl-PL" sz="18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d>
                          <m:dPr>
                            <m:ctrlPr>
                              <a:rPr lang="pl-PL" sz="1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𝝀</m:t>
                            </m:r>
                          </m:e>
                        </m:d>
                      </m:e>
                    </m:func>
                    <m:r>
                      <a:rPr lang="pl-PL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pl-PL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pl-PL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występuje tylko jeden nieznany parametr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1800" b="0" i="1" smtClean="0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i  po  rozwiązaniu  (wyznaczeniu jego wartości) otrzymujemy globalny, krytyczny mnożnik obciążenia.              </a:t>
                </a:r>
              </a:p>
              <a:p>
                <a:pPr>
                  <a:buFont typeface="Wingdings" pitchFamily="2" charset="2"/>
                  <a:buChar char="q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Jak wspomniano wcześniej, równanie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pl-PL" sz="1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pl-PL" sz="1800" b="1">
                            <a:latin typeface="Cambria Math" panose="02040503050406030204" pitchFamily="18" charset="0"/>
                          </a:rPr>
                          <m:t>𝐝𝐞𝐭</m:t>
                        </m:r>
                      </m:fName>
                      <m:e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𝑲</m:t>
                        </m:r>
                        <m:d>
                          <m:dPr>
                            <m:ctrlPr>
                              <a:rPr lang="pl-PL" sz="1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𝝀</m:t>
                            </m:r>
                            <m:r>
                              <a:rPr lang="pl-PL" sz="1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pl-PL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pl-PL" sz="1800" i="1">
                                    <a:latin typeface="Cambria Math" panose="02040503050406030204" pitchFamily="18" charset="0"/>
                                  </a:rPr>
                                  <m:t>𝑐𝑟</m:t>
                                </m:r>
                              </m:sub>
                            </m:sSub>
                            <m:r>
                              <a:rPr lang="pl-PL" sz="1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  <m:r>
                      <a:rPr lang="pl-PL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pl-PL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pl-PL" sz="1800" i="1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                    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rozwiązujemy numerycznie drogą prób przy wykorzystaniu programów komputerowych. </a:t>
                </a:r>
              </a:p>
              <a:p>
                <a:pPr marL="0" indent="0">
                  <a:buNone/>
                </a:pPr>
                <a:endParaRPr lang="pl-PL" sz="1800" b="1" dirty="0">
                  <a:solidFill>
                    <a:srgbClr val="FF0000"/>
                  </a:solidFill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:r>
                  <a:rPr lang="pl-PL" sz="1800" b="1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  Graficzne badanie wartości </a:t>
                </a:r>
              </a:p>
              <a:p>
                <a:pPr marL="0" indent="0">
                  <a:buNone/>
                </a:pPr>
                <a:r>
                  <a:rPr lang="pl-PL" sz="1800" b="1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     wyznacznika pokazano </a:t>
                </a:r>
              </a:p>
              <a:p>
                <a:pPr marL="0" indent="0">
                  <a:buNone/>
                </a:pPr>
                <a:r>
                  <a:rPr lang="pl-PL" sz="1800" b="1" dirty="0">
                    <a:solidFill>
                      <a:srgbClr val="FF0000"/>
                    </a:solidFill>
                    <a:latin typeface="Cavolini" panose="03000502040302020204" pitchFamily="66" charset="0"/>
                    <a:cs typeface="Cavolini" panose="03000502040302020204" pitchFamily="66" charset="0"/>
                  </a:rPr>
                  <a:t>            na rysunku   </a:t>
                </a:r>
              </a:p>
              <a:p>
                <a:pPr marL="0" indent="0">
                  <a:buNone/>
                </a:pPr>
                <a:r>
                  <a:rPr lang="en-US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v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44000" cy="5617369"/>
              </a:xfrm>
              <a:blipFill>
                <a:blip r:embed="rId2"/>
                <a:stretch>
                  <a:fillRect l="-400" t="-651" r="-80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1124744"/>
            <a:ext cx="432048" cy="402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5" t="25113" r="31762" b="48971"/>
          <a:stretch/>
        </p:blipFill>
        <p:spPr bwMode="auto">
          <a:xfrm>
            <a:off x="4452786" y="1493502"/>
            <a:ext cx="371474" cy="38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/>
          <a:stretch/>
        </p:blipFill>
        <p:spPr bwMode="auto">
          <a:xfrm>
            <a:off x="4245958" y="4628467"/>
            <a:ext cx="4828548" cy="213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e tekstowe 3">
                <a:extLst>
                  <a:ext uri="{FF2B5EF4-FFF2-40B4-BE49-F238E27FC236}">
                    <a16:creationId xmlns:a16="http://schemas.microsoft.com/office/drawing/2014/main" id="{BCB2DA9D-02BB-FBA8-766C-38F12D70982B}"/>
                  </a:ext>
                </a:extLst>
              </p:cNvPr>
              <p:cNvSpPr txBox="1"/>
              <p:nvPr/>
            </p:nvSpPr>
            <p:spPr>
              <a:xfrm>
                <a:off x="2951820" y="1909102"/>
                <a:ext cx="2914003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pl-P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pl-PL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pl-PL" i="1">
                                      <a:latin typeface="Cambria Math" panose="02040503050406030204" pitchFamily="18" charset="0"/>
                                    </a:rPr>
                                    <m:t>𝑐𝑟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𝐸𝐼</m:t>
                                  </m:r>
                                </m:e>
                                <m:sub>
                                  <m:r>
                                    <a:rPr lang="pl-PL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pl-PL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𝑐𝑟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4" name="pole tekstowe 3">
                <a:extLst>
                  <a:ext uri="{FF2B5EF4-FFF2-40B4-BE49-F238E27FC236}">
                    <a16:creationId xmlns:a16="http://schemas.microsoft.com/office/drawing/2014/main" id="{BCB2DA9D-02BB-FBA8-766C-38F12D709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820" y="1909102"/>
                <a:ext cx="2914003" cy="818366"/>
              </a:xfrm>
              <a:prstGeom prst="rect">
                <a:avLst/>
              </a:prstGeom>
              <a:blipFill>
                <a:blip r:embed="rId6"/>
                <a:stretch>
                  <a:fillRect b="-74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796773"/>
      </p:ext>
    </p:extLst>
  </p:cSld>
  <p:clrMapOvr>
    <a:masterClrMapping/>
  </p:clrMapOvr>
  <p:transition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Wyznaczenie długości wyboczeniowej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0" y="1412776"/>
                <a:ext cx="9144000" cy="5329337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v"/>
                </a:pPr>
                <a:r>
                  <a:rPr lang="pl-PL" sz="20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Znając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pl-PL" sz="20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dla każdego pręta możemy wyliczyć parametr stateczności a następni obliczyć współczynnik długości wyboczeniowej dla każdego z prętów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pl-PL" sz="2000" b="1" i="1" smtClean="0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sSub>
                            <m:sSubPr>
                              <m:ctrlPr>
                                <a:rPr lang="pl-PL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pl-PL" sz="2000" b="1" i="1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l-PL" sz="2000" b="1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q"/>
                </a:pPr>
                <a:endParaRPr lang="pl-PL" sz="20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pl-PL" sz="20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Dla każdego pręta </a:t>
                </a:r>
                <a:r>
                  <a:rPr lang="pl-PL" sz="2000" i="1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ij</a:t>
                </a:r>
                <a:r>
                  <a:rPr lang="pl-PL" sz="20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wyznaczamy siłę krytyczną </a:t>
                </a:r>
                <a:r>
                  <a:rPr lang="pl-PL" sz="2000" i="1" dirty="0" err="1">
                    <a:latin typeface="Cavolini" panose="03000502040302020204" pitchFamily="66" charset="0"/>
                    <a:cs typeface="Cavolini" panose="03000502040302020204" pitchFamily="66" charset="0"/>
                  </a:rPr>
                  <a:t>P</a:t>
                </a:r>
                <a:r>
                  <a:rPr lang="pl-PL" sz="2000" i="1" baseline="-25000" dirty="0" err="1">
                    <a:latin typeface="Cavolini" panose="03000502040302020204" pitchFamily="66" charset="0"/>
                    <a:cs typeface="Cavolini" panose="03000502040302020204" pitchFamily="66" charset="0"/>
                  </a:rPr>
                  <a:t>cr</a:t>
                </a:r>
                <a:r>
                  <a:rPr lang="pl-PL" sz="20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:</a:t>
                </a:r>
              </a:p>
              <a:p>
                <a:pPr>
                  <a:buFont typeface="Wingdings" pitchFamily="2" charset="2"/>
                  <a:buChar char="v"/>
                </a:pPr>
                <a:endParaRPr lang="pl-PL" sz="20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𝒊𝒋</m:t>
                          </m:r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𝒄𝒓</m:t>
                          </m:r>
                        </m:sub>
                      </m:sSub>
                      <m:r>
                        <a:rPr lang="pl-PL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l-PL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l-PL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pl-PL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𝝀</m:t>
                                      </m:r>
                                    </m:e>
                                    <m:sub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  <m:t>𝒊𝒋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  <m:t>𝒊𝒋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pl-PL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𝑬𝑰</m:t>
                          </m:r>
                        </m:e>
                        <m:sub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pl-PL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l-PL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pl-PL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pl-PL" sz="2400" b="1" i="1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l-PL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  <m:t>𝒊𝒋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  <m:t>𝑳</m:t>
                                      </m:r>
                                    </m:e>
                                    <m:sub>
                                      <m:r>
                                        <a:rPr lang="pl-PL" sz="2400" b="1" i="1">
                                          <a:latin typeface="Cambria Math" panose="02040503050406030204" pitchFamily="18" charset="0"/>
                                        </a:rPr>
                                        <m:t>𝒊𝒋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pl-PL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pl-PL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l-PL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pl-PL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pl-PL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4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pl-PL" sz="2400" b="1" i="1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pl-PL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l-PL" sz="2400" b="1" i="1">
                                      <a:latin typeface="Cambria Math" panose="02040503050406030204" pitchFamily="18" charset="0"/>
                                    </a:rPr>
                                    <m:t>𝑳𝒘</m:t>
                                  </m:r>
                                </m:e>
                                <m:sup>
                                  <m:r>
                                    <a:rPr lang="pl-PL" sz="2400" b="1" i="1">
                                      <a:latin typeface="Cambria Math" panose="02040503050406030204" pitchFamily="18" charset="0"/>
                                    </a:rPr>
                                    <m:t>𝒊𝒋</m:t>
                                  </m:r>
                                </m:sup>
                              </m:sSup>
                            </m:e>
                            <m:sup>
                              <m:r>
                                <a:rPr lang="pl-PL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pl-PL" sz="2400" b="1" i="1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 algn="ctr">
                  <a:buNone/>
                </a:pPr>
                <a:endParaRPr lang="pl-PL" sz="2400" b="1" i="1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l-PL" sz="2400" b="1" i="1">
                              <a:latin typeface="Cambria Math" panose="02040503050406030204" pitchFamily="18" charset="0"/>
                            </a:rPr>
                            <m:t>𝒄𝒓</m:t>
                          </m:r>
                        </m:sub>
                      </m:sSub>
                      <m:r>
                        <a:rPr lang="pl-PL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pl-PL" sz="2400" b="1" i="1" smtClean="0">
                              <a:latin typeface="Cambria Math" panose="02040503050406030204" pitchFamily="18" charset="0"/>
                            </a:rPr>
                            <m:t>𝒄𝒓</m:t>
                          </m:r>
                        </m:sub>
                      </m:sSub>
                      <m:r>
                        <a:rPr lang="pl-PL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pl-PL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pl-PL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</m:oMath>
                  </m:oMathPara>
                </a14:m>
                <a:endParaRPr lang="pl-PL" sz="2400" b="1" i="1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2400" b="1" i="1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2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412776"/>
                <a:ext cx="9144000" cy="5329337"/>
              </a:xfrm>
              <a:blipFill>
                <a:blip r:embed="rId2"/>
                <a:stretch>
                  <a:fillRect l="-600" t="-68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6624585"/>
      </p:ext>
    </p:extLst>
  </p:cSld>
  <p:clrMapOvr>
    <a:masterClrMapping/>
  </p:clrMapOvr>
  <p:transition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Wyznaczenie długości wyboczeniowej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Przypomnijmy, że siła krytyczna Eulera (</a:t>
            </a:r>
            <a:r>
              <a:rPr lang="pl-PL" sz="2000" i="1" dirty="0">
                <a:latin typeface="Cavolini" panose="03000502040302020204" pitchFamily="66" charset="0"/>
                <a:cs typeface="Cavolini" panose="03000502040302020204" pitchFamily="66" charset="0"/>
              </a:rPr>
              <a:t>N</a:t>
            </a:r>
            <a:r>
              <a:rPr lang="pl-PL" sz="1400" dirty="0">
                <a:latin typeface="Cavolini" panose="03000502040302020204" pitchFamily="66" charset="0"/>
                <a:cs typeface="Cavolini" panose="03000502040302020204" pitchFamily="66" charset="0"/>
              </a:rPr>
              <a:t>e</a:t>
            </a: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) dla belki swobodnie podpartej wynosi  </a:t>
            </a: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Przyrównując siłę krytyczną  (</a:t>
            </a:r>
            <a:r>
              <a:rPr lang="pl-PL" sz="2000" i="1" dirty="0" err="1">
                <a:latin typeface="Cavolini" panose="03000502040302020204" pitchFamily="66" charset="0"/>
                <a:cs typeface="Cavolini" panose="03000502040302020204" pitchFamily="66" charset="0"/>
              </a:rPr>
              <a:t>P</a:t>
            </a:r>
            <a:r>
              <a:rPr lang="pl-PL" sz="1400" dirty="0" err="1">
                <a:latin typeface="Cavolini" panose="03000502040302020204" pitchFamily="66" charset="0"/>
                <a:cs typeface="Cavolini" panose="03000502040302020204" pitchFamily="66" charset="0"/>
              </a:rPr>
              <a:t>kr</a:t>
            </a: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) do siły krytycznej Eulera  (</a:t>
            </a:r>
            <a:r>
              <a:rPr lang="pl-PL" sz="2000" i="1" dirty="0">
                <a:latin typeface="Cavolini" panose="03000502040302020204" pitchFamily="66" charset="0"/>
                <a:cs typeface="Cavolini" panose="03000502040302020204" pitchFamily="66" charset="0"/>
              </a:rPr>
              <a:t>N</a:t>
            </a:r>
            <a:r>
              <a:rPr lang="pl-PL" sz="1400" dirty="0">
                <a:latin typeface="Cavolini" panose="03000502040302020204" pitchFamily="66" charset="0"/>
                <a:cs typeface="Cavolini" panose="03000502040302020204" pitchFamily="66" charset="0"/>
              </a:rPr>
              <a:t>e</a:t>
            </a: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) otrzymamy długośc wyboczeniową pręta </a:t>
            </a:r>
            <a:r>
              <a:rPr lang="pl-PL" sz="2000" i="1" dirty="0">
                <a:latin typeface="Cavolini" panose="03000502040302020204" pitchFamily="66" charset="0"/>
                <a:cs typeface="Cavolini" panose="03000502040302020204" pitchFamily="66" charset="0"/>
              </a:rPr>
              <a:t>ij Lw</a:t>
            </a:r>
          </a:p>
          <a:p>
            <a:pPr>
              <a:buFont typeface="Wingdings" pitchFamily="2" charset="2"/>
              <a:buChar char="v"/>
            </a:pPr>
            <a:endParaRPr lang="pl-PL" sz="2000" b="1" i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endParaRPr lang="pl-PL" sz="2000" b="1" i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endParaRPr lang="pl-PL" sz="2000" b="1" i="1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otrzymuje się wzór na długość wyboczeniową:</a:t>
            </a:r>
          </a:p>
          <a:p>
            <a:endParaRPr lang="pl-PL" sz="2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284" y="1809628"/>
            <a:ext cx="5359640" cy="150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43"/>
          <a:stretch/>
        </p:blipFill>
        <p:spPr bwMode="auto">
          <a:xfrm>
            <a:off x="11824" y="3998554"/>
            <a:ext cx="9132176" cy="1014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88" y="5589240"/>
            <a:ext cx="3184966" cy="9789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C0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1" t="67693" r="29488" b="4991"/>
          <a:stretch/>
        </p:blipFill>
        <p:spPr bwMode="auto">
          <a:xfrm>
            <a:off x="4499991" y="5625244"/>
            <a:ext cx="2191289" cy="9270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A7190E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034434"/>
      </p:ext>
    </p:extLst>
  </p:cSld>
  <p:clrMapOvr>
    <a:masterClrMapping/>
  </p:clrMapOvr>
  <p:transition>
    <p:randomBar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Wyznaczenie długości wyboczeniowej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61736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Współczynnik długości wyboczeniowej prętów wynosi:</a:t>
            </a:r>
          </a:p>
          <a:p>
            <a:pPr>
              <a:buFont typeface="Wingdings" pitchFamily="2" charset="2"/>
              <a:buChar char="v"/>
            </a:pPr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endParaRPr lang="pl-PL" sz="24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Tabela z długościami i współczynnikami długości wyboczeniowej prętów</a:t>
            </a:r>
          </a:p>
          <a:p>
            <a:pPr>
              <a:buFont typeface="Wingdings" pitchFamily="2" charset="2"/>
              <a:buChar char="v"/>
            </a:pPr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v"/>
            </a:pPr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6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4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000" y="1484784"/>
            <a:ext cx="1282378" cy="7971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A7190E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522072"/>
            <a:ext cx="2572898" cy="7908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A7190E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rcRect l="3061" t="2259" r="3061" b="3776"/>
          <a:stretch>
            <a:fillRect/>
          </a:stretch>
        </p:blipFill>
        <p:spPr>
          <a:xfrm>
            <a:off x="3563380" y="2957041"/>
            <a:ext cx="5292588" cy="31394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70258DA-09B3-E275-8827-73A9E27B5E7A}"/>
                  </a:ext>
                </a:extLst>
              </p:cNvPr>
              <p:cNvSpPr txBox="1"/>
              <p:nvPr/>
            </p:nvSpPr>
            <p:spPr>
              <a:xfrm>
                <a:off x="17631" y="3212918"/>
                <a:ext cx="3419872" cy="32003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pl-PL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Policzona wartość parametru </a:t>
                </a:r>
                <a:r>
                  <a:rPr lang="pl-PL" b="1" i="1" dirty="0" err="1">
                    <a:latin typeface="Cavolini" panose="03000502040302020204" pitchFamily="66" charset="0"/>
                    <a:cs typeface="Cavolini" panose="03000502040302020204" pitchFamily="66" charset="0"/>
                  </a:rPr>
                  <a:t>λ</a:t>
                </a:r>
                <a:r>
                  <a:rPr lang="pl-PL" b="1" baseline="30000" dirty="0" err="1">
                    <a:latin typeface="Cavolini" panose="03000502040302020204" pitchFamily="66" charset="0"/>
                    <a:cs typeface="Cavolini" panose="03000502040302020204" pitchFamily="66" charset="0"/>
                  </a:rPr>
                  <a:t>kr</a:t>
                </a:r>
                <a:r>
                  <a:rPr lang="pl-PL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dla układu nie może być mniejsza od podanych w tabeli wartości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ar-AE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b="1" i="1"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  <m:sup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𝒍𝒐𝒌</m:t>
                        </m:r>
                      </m:sup>
                    </m:sSubSup>
                  </m:oMath>
                </a14:m>
                <a:r>
                  <a:rPr lang="pl-PL" b="1" baseline="-250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</a:t>
                </a:r>
                <a:r>
                  <a:rPr lang="pl-PL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dla prętów, oraz policzone wartości współczynników długości wyboczeniowej </a:t>
                </a:r>
                <a:r>
                  <a:rPr lang="pl-PL" b="1" i="1" dirty="0" err="1">
                    <a:latin typeface="Cavolini" panose="03000502040302020204" pitchFamily="66" charset="0"/>
                    <a:cs typeface="Cavolini" panose="03000502040302020204" pitchFamily="66" charset="0"/>
                  </a:rPr>
                  <a:t>μ</a:t>
                </a:r>
                <a:r>
                  <a:rPr lang="pl-PL" b="1" i="1" baseline="-25000" dirty="0" err="1">
                    <a:latin typeface="Cavolini" panose="03000502040302020204" pitchFamily="66" charset="0"/>
                    <a:cs typeface="Cavolini" panose="03000502040302020204" pitchFamily="66" charset="0"/>
                  </a:rPr>
                  <a:t>ij</a:t>
                </a:r>
                <a:r>
                  <a:rPr lang="pl-PL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 dla prętów nie mogą mniejsze od podanych w zestawieniu wartości</a:t>
                </a:r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70258DA-09B3-E275-8827-73A9E27B5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1" y="3212918"/>
                <a:ext cx="3419872" cy="3200363"/>
              </a:xfrm>
              <a:prstGeom prst="rect">
                <a:avLst/>
              </a:prstGeom>
              <a:blipFill>
                <a:blip r:embed="rId5"/>
                <a:stretch>
                  <a:fillRect l="-1604" t="-952" r="-3387" b="-209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F2BF5983-F0AB-2E7D-EB50-200A3235B93A}"/>
                  </a:ext>
                </a:extLst>
              </p:cNvPr>
              <p:cNvSpPr txBox="1"/>
              <p:nvPr/>
            </p:nvSpPr>
            <p:spPr>
              <a:xfrm>
                <a:off x="17631" y="6238986"/>
                <a:ext cx="7722721" cy="4303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pl-PL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lokalnych współczynników długości wyboczeniowej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ar-AE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b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  <m:sup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𝒍𝒐𝒌</m:t>
                        </m:r>
                      </m:sup>
                    </m:sSubSup>
                  </m:oMath>
                </a14:m>
                <a:r>
                  <a:rPr lang="ar-AE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.</a:t>
                </a:r>
                <a:endParaRPr lang="pl-PL" dirty="0"/>
              </a:p>
            </p:txBody>
          </p:sp>
        </mc:Choice>
        <mc:Fallback xmlns=""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F2BF5983-F0AB-2E7D-EB50-200A3235B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1" y="6238986"/>
                <a:ext cx="7722721" cy="430374"/>
              </a:xfrm>
              <a:prstGeom prst="rect">
                <a:avLst/>
              </a:prstGeom>
              <a:blipFill>
                <a:blip r:embed="rId6"/>
                <a:stretch>
                  <a:fillRect l="-710" b="-1408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796773"/>
      </p:ext>
    </p:extLst>
  </p:cSld>
  <p:clrMapOvr>
    <a:masterClrMapping/>
  </p:clrMapOvr>
  <p:transition>
    <p:randomBar dir="vert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476672"/>
            <a:ext cx="8424862" cy="648072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Wyznaczenie długości wyboczeniowej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0" y="1124744"/>
                <a:ext cx="9144000" cy="5617369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v"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Interpretacja wyników, stateczność globalna i lokalna.</a:t>
                </a:r>
              </a:p>
              <a:p>
                <a:pPr>
                  <a:buFont typeface="Wingdings" pitchFamily="2" charset="2"/>
                  <a:buChar char="v"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Uzyskane wyniki powinny spełniać warunki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800" b="1" i="1" smtClean="0"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pl-PL" sz="1800" b="1" i="1" smtClean="0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ar-AE" sz="1800" b="1">
                        <a:latin typeface="Cambria Math" panose="02040503050406030204" pitchFamily="18" charset="0"/>
                      </a:rPr>
                      <m:t>≤</m:t>
                    </m:r>
                    <m:sSubSup>
                      <m:sSubSupPr>
                        <m:ctrlPr>
                          <a:rPr lang="ar-AE" sz="18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1800" b="1" i="1"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  <m:sup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𝒍𝒐𝒌</m:t>
                        </m:r>
                      </m:sup>
                    </m:sSubSup>
                    <m:sSub>
                      <m:sSubPr>
                        <m:ctrlPr>
                          <a:rPr lang="ar-AE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1800" b="1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ar-AE" sz="1800" b="1" i="1"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b>
                        <m:r>
                          <a:rPr lang="ar-AE" sz="1800" b="1" i="1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ar-AE" sz="1800" b="1">
                        <a:latin typeface="Cambria Math" panose="02040503050406030204" pitchFamily="18" charset="0"/>
                      </a:rPr>
                      <m:t>≥</m:t>
                    </m:r>
                    <m:sSubSup>
                      <m:sSubSupPr>
                        <m:ctrlPr>
                          <a:rPr lang="ar-AE" sz="18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b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  <m:sup>
                        <m:r>
                          <a:rPr lang="pl-PL" sz="1800" b="1" i="1">
                            <a:latin typeface="Cambria Math" panose="02040503050406030204" pitchFamily="18" charset="0"/>
                          </a:rPr>
                          <m:t>𝒍𝒐𝒌</m:t>
                        </m:r>
                      </m:sup>
                    </m:sSubSup>
                  </m:oMath>
                </a14:m>
                <a:r>
                  <a:rPr lang="ar-AE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. </a:t>
                </a: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Jeśli okazałoby się, że dla któregoś pręta warunki te nie są spełnione, to zależnie od typu tego pręta może to oznaczać, że rozwiązanie jest błędne lub o nośności decyduje możliwość lokalnej utraty stateczności pręta.</a:t>
                </a: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Jeśli w wyniku poprawnego rozwiązania „globalnego” otrzyma się dla któregoś pręta wartość krytyczną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ar-AE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ar-AE" sz="18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ar-AE" sz="1800" i="1">
                            <a:latin typeface="Cambria Math" panose="02040503050406030204" pitchFamily="18" charset="0"/>
                          </a:rPr>
                          <m:t>𝑙𝑜𝑘</m:t>
                        </m:r>
                      </m:sup>
                    </m:sSubSup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większą od podanej w zestawieniu, to jako krytyczną należy przyjąć podaną w zestawieniu i na tej podstawie określić pozostałe parametry.</a:t>
                </a: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Nadmienić tu trzeba, że jest to mało prawdopodobne, by możliwa postać globalnej utraty stateczności była taka, że któryś z pierwszych czterech typów prętów nie doznał odkształceń.</a:t>
                </a:r>
              </a:p>
              <a:p>
                <a:pPr marL="0" indent="0">
                  <a:buNone/>
                </a:pPr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Otrzymanie dla któregoś z tych prętów wartości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ar-AE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ar-AE" sz="18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ar-AE" sz="18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ar-AE" sz="1800" i="1">
                            <a:latin typeface="Cambria Math" panose="02040503050406030204" pitchFamily="18" charset="0"/>
                          </a:rPr>
                          <m:t>𝑙𝑜𝑘</m:t>
                        </m:r>
                      </m:sup>
                    </m:sSubSup>
                  </m:oMath>
                </a14:m>
                <a:r>
                  <a:rPr lang="pl-PL" sz="1800" dirty="0">
                    <a:latin typeface="Cavolini" panose="03000502040302020204" pitchFamily="66" charset="0"/>
                    <a:cs typeface="Cavolini" panose="03000502040302020204" pitchFamily="66" charset="0"/>
                  </a:rPr>
                  <a:t>większej od podanej w zestawieniu na ogół świadczy o błędnym rozwiązaniu. Dla pręta typu piątego to, czy nastąpi globalna czy lokalna utrata stateczności, zależy od rozkładu sił osiowych w układzie.</a:t>
                </a:r>
              </a:p>
              <a:p>
                <a:pPr marL="0" indent="0">
                  <a:buNone/>
                </a:pPr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sz="1800" dirty="0">
                  <a:latin typeface="Cavolini" panose="03000502040302020204" pitchFamily="66" charset="0"/>
                  <a:cs typeface="Cavolini" panose="03000502040302020204" pitchFamily="66" charset="0"/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24744"/>
                <a:ext cx="9144000" cy="5617369"/>
              </a:xfrm>
              <a:blipFill>
                <a:blip r:embed="rId2"/>
                <a:stretch>
                  <a:fillRect l="-533" t="-651" r="-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039" t="32276" r="59866" b="4591"/>
          <a:stretch/>
        </p:blipFill>
        <p:spPr>
          <a:xfrm>
            <a:off x="7236296" y="7050801"/>
            <a:ext cx="3135043" cy="1867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/>
              <p14:cNvContentPartPr/>
              <p14:nvPr/>
            </p14:nvContentPartPr>
            <p14:xfrm>
              <a:off x="4088692" y="4162830"/>
              <a:ext cx="3346920" cy="6660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Ink 31"/>
              <p14:cNvContentPartPr/>
              <p14:nvPr/>
            </p14:nvContentPartPr>
            <p14:xfrm>
              <a:off x="1368892" y="5475390"/>
              <a:ext cx="360" cy="36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26772" y="5391510"/>
                <a:ext cx="8388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3" name="Ink 32"/>
              <p14:cNvContentPartPr/>
              <p14:nvPr/>
            </p14:nvContentPartPr>
            <p14:xfrm>
              <a:off x="1384732" y="5475390"/>
              <a:ext cx="360" cy="36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42612" y="5391510"/>
                <a:ext cx="83880" cy="16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1076498"/>
      </p:ext>
    </p:extLst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>
                <a:solidFill>
                  <a:srgbClr val="FFEBD5"/>
                </a:solidFill>
              </a:rPr>
              <a:t>Stateczność ustrojów prętowych. </a:t>
            </a:r>
            <a:br>
              <a:rPr lang="pl-PL" sz="1600">
                <a:solidFill>
                  <a:srgbClr val="FFEBD5"/>
                </a:solidFill>
              </a:rPr>
            </a:br>
            <a:r>
              <a:rPr lang="en-US" sz="2200">
                <a:solidFill>
                  <a:srgbClr val="FFEBD5"/>
                </a:solidFill>
              </a:rPr>
              <a:t>W</a:t>
            </a:r>
            <a:r>
              <a:rPr lang="pl-PL" sz="2200">
                <a:solidFill>
                  <a:srgbClr val="FFEBD5"/>
                </a:solidFill>
              </a:rPr>
              <a:t>prowadzenie</a:t>
            </a:r>
            <a:endParaRPr lang="en-US" sz="320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W zależności od schematu statycznego i rodzaju obciążenia przemieszczenia te mogą </a:t>
            </a:r>
          </a:p>
          <a:p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występować nagle - wyboczenie </a:t>
            </a:r>
          </a:p>
          <a:p>
            <a:pPr marL="0" indent="0">
              <a:buNone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bifurkacyjne (jedyne siły wewnętrzne</a:t>
            </a:r>
          </a:p>
          <a:p>
            <a:pPr marL="0" indent="0">
              <a:buNone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to siły osiowe)</a:t>
            </a: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19852F9-7920-4934-84BE-153D360EAE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21" t="36858" r="63971" b="39277"/>
          <a:stretch/>
        </p:blipFill>
        <p:spPr>
          <a:xfrm>
            <a:off x="611188" y="2948289"/>
            <a:ext cx="2664296" cy="277076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A3AAA64-2B0E-45E0-835F-AA642E4F43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92" t="36955" r="50848" b="38563"/>
          <a:stretch/>
        </p:blipFill>
        <p:spPr>
          <a:xfrm>
            <a:off x="5868518" y="2917686"/>
            <a:ext cx="2563093" cy="283271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09947BFB-1C1C-4373-BE93-636C4C1F5195}"/>
              </a:ext>
            </a:extLst>
          </p:cNvPr>
          <p:cNvSpPr txBox="1"/>
          <p:nvPr/>
        </p:nvSpPr>
        <p:spPr>
          <a:xfrm>
            <a:off x="5090443" y="1461844"/>
            <a:ext cx="43204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l-PL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dirty="0">
                <a:latin typeface="Cavolini" panose="03000502040302020204" pitchFamily="66" charset="0"/>
                <a:cs typeface="Cavolini" panose="03000502040302020204" pitchFamily="66" charset="0"/>
              </a:rPr>
              <a:t>mogą narastać stopniowo –              bez bifurkacji stanu równowagi (ustroje z wadami)</a:t>
            </a:r>
          </a:p>
        </p:txBody>
      </p:sp>
    </p:spTree>
    <p:extLst>
      <p:ext uri="{BB962C8B-B14F-4D97-AF65-F5344CB8AC3E}">
        <p14:creationId xmlns:p14="http://schemas.microsoft.com/office/powerpoint/2010/main" val="1952619908"/>
      </p:ext>
    </p:extLst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B54E3D86-FB3D-4EA5-BCCD-9B8E7C67D9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46" t="64950" r="52604" b="8449"/>
          <a:stretch/>
        </p:blipFill>
        <p:spPr>
          <a:xfrm>
            <a:off x="1115616" y="1810650"/>
            <a:ext cx="6732748" cy="4548366"/>
          </a:xfrm>
          <a:prstGeom prst="rect">
            <a:avLst/>
          </a:prstGeom>
          <a:scene3d>
            <a:camera prst="orthographicFront">
              <a:rot lat="0" lon="0" rev="60000"/>
            </a:camera>
            <a:lightRig rig="threePt" dir="t"/>
          </a:scene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>
                <a:solidFill>
                  <a:srgbClr val="FFEBD5"/>
                </a:solidFill>
              </a:rPr>
              <a:t>Stateczność ustrojów prętowych. </a:t>
            </a:r>
            <a:br>
              <a:rPr lang="pl-PL" sz="1600">
                <a:solidFill>
                  <a:srgbClr val="FFEBD5"/>
                </a:solidFill>
              </a:rPr>
            </a:br>
            <a:r>
              <a:rPr lang="en-US" sz="2200">
                <a:solidFill>
                  <a:srgbClr val="FFEBD5"/>
                </a:solidFill>
              </a:rPr>
              <a:t>W</a:t>
            </a:r>
            <a:r>
              <a:rPr lang="pl-PL" sz="2200">
                <a:solidFill>
                  <a:srgbClr val="FFEBD5"/>
                </a:solidFill>
              </a:rPr>
              <a:t>prowadzenie</a:t>
            </a:r>
            <a:endParaRPr lang="en-US" sz="320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2000" dirty="0">
                <a:latin typeface="Cavolini" panose="03000502040302020204" pitchFamily="66" charset="0"/>
                <a:cs typeface="Cavolini" panose="03000502040302020204" pitchFamily="66" charset="0"/>
              </a:rPr>
              <a:t>W zależności od schematu statycznego i rodzaju obciążenia przemieszczenia te mogą </a:t>
            </a:r>
          </a:p>
          <a:p>
            <a:pPr>
              <a:buFont typeface="Wingdings" pitchFamily="2" charset="2"/>
              <a:buChar char="q"/>
            </a:pPr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0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144658"/>
      </p:ext>
    </p:extLst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12676"/>
            <a:ext cx="8424862" cy="612068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</a:t>
            </a:r>
            <a:r>
              <a:rPr lang="pl-PL" sz="22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prowadzenie</a:t>
            </a:r>
            <a:endParaRPr lang="en-US" sz="3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Zazwyczaj </a:t>
            </a:r>
            <a:r>
              <a:rPr lang="en-US" sz="1700" dirty="0">
                <a:latin typeface="Cavolini" panose="03000502040302020204" pitchFamily="66" charset="0"/>
                <a:cs typeface="Cavolini" panose="03000502040302020204" pitchFamily="66" charset="0"/>
              </a:rPr>
              <a:t>przy 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rozwiązywaniu</a:t>
            </a:r>
            <a:r>
              <a:rPr lang="en-US" sz="17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układów prętowych rozpatrujemy układ </a:t>
            </a:r>
            <a:r>
              <a:rPr lang="en-US" sz="1700" dirty="0">
                <a:latin typeface="Cavolini" panose="03000502040302020204" pitchFamily="66" charset="0"/>
                <a:cs typeface="Cavolini" panose="03000502040302020204" pitchFamily="66" charset="0"/>
              </a:rPr>
              <a:t>w 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stanie niedokształconym, czyli stosujemy zasadę zesztywnienia, która zakłada, że obciążenie nie powoduje przemieszczeń (odkształceń) ustroju. </a:t>
            </a:r>
          </a:p>
          <a:p>
            <a:pPr>
              <a:buFont typeface="Wingdings" pitchFamily="2" charset="2"/>
              <a:buChar char="q"/>
            </a:pPr>
            <a:r>
              <a:rPr lang="pl-PL" sz="17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 takim przypadku siły osiowe nie mają wpływu na momenty zginające –zachodzi to dla prętów sztywnych i relatywnie małych sił osiowych.</a:t>
            </a:r>
            <a:r>
              <a:rPr lang="en-US" sz="17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endParaRPr lang="pl-PL" sz="1700" b="1" u="sng" dirty="0">
              <a:solidFill>
                <a:srgbClr val="FF00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1700" dirty="0">
                <a:latin typeface="Cavolini" panose="03000502040302020204" pitchFamily="66" charset="0"/>
                <a:cs typeface="Cavolini" panose="03000502040302020204" pitchFamily="66" charset="0"/>
              </a:rPr>
              <a:t>J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eżeli siły osiowe są znaczne</a:t>
            </a:r>
            <a:r>
              <a:rPr lang="en-US" sz="1700" dirty="0">
                <a:latin typeface="Cavolini" panose="03000502040302020204" pitchFamily="66" charset="0"/>
                <a:cs typeface="Cavolini" panose="03000502040302020204" pitchFamily="66" charset="0"/>
              </a:rPr>
              <a:t> a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 pręt jest wiotki, to należy odrzucić zasadę zesztywnienia i uwzględnić wpływ sił osiowych na powstawanie momentów zginających. </a:t>
            </a:r>
          </a:p>
          <a:p>
            <a:pPr>
              <a:buFont typeface="Wingdings" pitchFamily="2" charset="2"/>
              <a:buChar char="q"/>
            </a:pPr>
            <a:r>
              <a:rPr lang="pl-PL" sz="17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 takim przypadku rozwiązujemy układ prętowy według teorii II-go rzędu.</a:t>
            </a: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56" y="4213533"/>
            <a:ext cx="7759581" cy="263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ipsa 4"/>
          <p:cNvSpPr/>
          <p:nvPr/>
        </p:nvSpPr>
        <p:spPr bwMode="auto">
          <a:xfrm>
            <a:off x="6228184" y="6201308"/>
            <a:ext cx="252028" cy="21602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Elipsa 5"/>
          <p:cNvSpPr/>
          <p:nvPr/>
        </p:nvSpPr>
        <p:spPr bwMode="auto">
          <a:xfrm>
            <a:off x="5904148" y="5433943"/>
            <a:ext cx="432048" cy="324036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48503" y="4528225"/>
            <a:ext cx="23272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b="1" dirty="0"/>
              <a:t>I. </a:t>
            </a:r>
          </a:p>
          <a:p>
            <a:pPr algn="l"/>
            <a:r>
              <a:rPr lang="pl-PL" b="1" dirty="0"/>
              <a:t>M(x)=P*x</a:t>
            </a:r>
          </a:p>
          <a:p>
            <a:pPr algn="l"/>
            <a:r>
              <a:rPr lang="pl-PL" b="1" dirty="0"/>
              <a:t>M=P*h</a:t>
            </a:r>
          </a:p>
          <a:p>
            <a:pPr algn="l"/>
            <a:endParaRPr lang="pl-PL" b="1" dirty="0"/>
          </a:p>
          <a:p>
            <a:pPr algn="l"/>
            <a:r>
              <a:rPr lang="pl-PL" b="1" dirty="0"/>
              <a:t>II.</a:t>
            </a:r>
          </a:p>
          <a:p>
            <a:pPr algn="l"/>
            <a:r>
              <a:rPr lang="pl-PL" b="1" dirty="0"/>
              <a:t>M(x)=P*x+N*∆(x)</a:t>
            </a:r>
          </a:p>
          <a:p>
            <a:pPr algn="l"/>
            <a:r>
              <a:rPr lang="pl-PL" b="1" dirty="0"/>
              <a:t>M= P*h+N*∆</a:t>
            </a:r>
          </a:p>
        </p:txBody>
      </p:sp>
    </p:spTree>
    <p:extLst>
      <p:ext uri="{BB962C8B-B14F-4D97-AF65-F5344CB8AC3E}">
        <p14:creationId xmlns:p14="http://schemas.microsoft.com/office/powerpoint/2010/main" val="1024796773"/>
      </p:ext>
    </p:extLst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48680"/>
            <a:ext cx="8424862" cy="494506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dirty="0">
                <a:latin typeface="Cavolini" panose="03000502040302020204" pitchFamily="66" charset="0"/>
                <a:cs typeface="Cavolini" panose="03000502040302020204" pitchFamily="66" charset="0"/>
              </a:rPr>
              <a:t>W</a:t>
            </a:r>
            <a:r>
              <a:rPr lang="pl-PL" sz="2200" dirty="0">
                <a:latin typeface="Cavolini" panose="03000502040302020204" pitchFamily="66" charset="0"/>
                <a:cs typeface="Cavolini" panose="03000502040302020204" pitchFamily="66" charset="0"/>
              </a:rPr>
              <a:t>prowadzenie</a:t>
            </a:r>
            <a:endParaRPr lang="en-US" sz="2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50453"/>
            <a:ext cx="9144000" cy="569892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Stan równowagi konstrukcji prętowych nazywamy </a:t>
            </a:r>
            <a:r>
              <a:rPr lang="pl-PL" sz="1800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statecznym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, gdy konstrukcja </a:t>
            </a:r>
            <a:r>
              <a:rPr lang="pl-PL" sz="18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powraca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 do pierwotnego stanu po usunięciu przyczyny, która spowodowała małe wychylenia ze stanu wyjściowego. </a:t>
            </a:r>
          </a:p>
          <a:p>
            <a:pPr>
              <a:buFont typeface="Wingdings" pitchFamily="2" charset="2"/>
              <a:buChar char="q"/>
            </a:pPr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Jeśli układ nie powraca po usunięciu przyczyny do stanu 0, to taki stan nazywamy </a:t>
            </a:r>
            <a:r>
              <a:rPr lang="pl-PL" sz="16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niestatecznym stanem równowagi</a:t>
            </a:r>
            <a:r>
              <a:rPr lang="pl-PL" sz="160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P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r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ę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t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ściskany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przy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pewnej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warto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ś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ci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 siły może się </a:t>
            </a:r>
            <a:r>
              <a:rPr lang="pl-PL" sz="18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wyboczyć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, a więc przyjąć postać zakrzywioną i wówczas w tym pręcie </a:t>
            </a:r>
            <a:r>
              <a:rPr lang="pl-PL" sz="18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obok ściskania wystąpi również zginanie</a:t>
            </a: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  <a:r>
              <a:rPr lang="en-US" sz="1800" dirty="0"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endParaRPr lang="pl-PL" sz="18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pl-PL" sz="1800" dirty="0">
                <a:latin typeface="Cavolini" panose="03000502040302020204" pitchFamily="66" charset="0"/>
                <a:cs typeface="Cavolini" panose="03000502040302020204" pitchFamily="66" charset="0"/>
              </a:rPr>
              <a:t>Ponieważ dla wyboczonej konstrukcji oprócz naprężeń ściskających siła osiowa będzie powodować również zginanie, a więc naprężenia zginające, nastąpi szybciej zniszczenie konstrukcji ze względu na wyczerpanie nośności ze względu nie tylko na ściskanie ale i zginanie. </a:t>
            </a:r>
            <a:endParaRPr lang="pl-PL" sz="24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8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0"/>
          <a:stretch/>
        </p:blipFill>
        <p:spPr bwMode="auto">
          <a:xfrm>
            <a:off x="1259632" y="2912270"/>
            <a:ext cx="3708412" cy="164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7" y="2615631"/>
            <a:ext cx="2591843" cy="184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65114"/>
      </p:ext>
    </p:extLst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48680"/>
            <a:ext cx="8424862" cy="494506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dirty="0">
                <a:latin typeface="Cavolini" panose="03000502040302020204" pitchFamily="66" charset="0"/>
                <a:cs typeface="Cavolini" panose="03000502040302020204" pitchFamily="66" charset="0"/>
              </a:rPr>
              <a:t>W</a:t>
            </a:r>
            <a:r>
              <a:rPr lang="pl-PL" sz="2200" dirty="0">
                <a:latin typeface="Cavolini" panose="03000502040302020204" pitchFamily="66" charset="0"/>
                <a:cs typeface="Cavolini" panose="03000502040302020204" pitchFamily="66" charset="0"/>
              </a:rPr>
              <a:t>prowadzenie</a:t>
            </a:r>
            <a:endParaRPr lang="en-US" sz="2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50453"/>
            <a:ext cx="9144000" cy="5698927"/>
          </a:xfrm>
        </p:spPr>
        <p:txBody>
          <a:bodyPr/>
          <a:lstStyle/>
          <a:p>
            <a:pPr marL="0" indent="0">
              <a:buNone/>
            </a:pPr>
            <a:r>
              <a:rPr lang="pl-PL" sz="1700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w analizie stateczności dla konstrukcji liniowo - sprężystych:</a:t>
            </a:r>
          </a:p>
          <a:p>
            <a:pPr>
              <a:buFont typeface="Wingdings" pitchFamily="2" charset="2"/>
              <a:buChar char="v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małe przemieszczenia w stosunku do rozmiarów pręta tj. jego długości,</a:t>
            </a:r>
          </a:p>
          <a:p>
            <a:pPr>
              <a:buFont typeface="Wingdings" pitchFamily="2" charset="2"/>
              <a:buChar char="v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liniowa zależność pomiędzy obciążeniem a przemieszczeniami,</a:t>
            </a:r>
          </a:p>
          <a:p>
            <a:pPr>
              <a:buFont typeface="Wingdings" pitchFamily="2" charset="2"/>
              <a:buChar char="v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odrzucenie zasady zesztywnienia.</a:t>
            </a:r>
          </a:p>
          <a:p>
            <a:pPr>
              <a:buFont typeface="Wingdings" pitchFamily="2" charset="2"/>
              <a:buChar char="q"/>
            </a:pPr>
            <a:r>
              <a:rPr lang="pl-PL" sz="17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Utrata  stateczności ustroju prętowego 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następuje wtedy, kiedy siła ściskająca osiągnie taką  wartość,  że przemieszczenia  konstrukcji  będą  narastały  w sposób  nieograniczony  przy praktycznie niezmieniającej  się wartości obciążenia. </a:t>
            </a:r>
          </a:p>
          <a:p>
            <a:pPr>
              <a:buFont typeface="Wingdings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W analizie stateczności poszukujemy minimalnej wartości siły osiowej, przy której nastąpi utrata stateczności ustroju prętowego – jest ona nazywana </a:t>
            </a:r>
            <a:r>
              <a:rPr lang="pl-PL" sz="1700" b="1" u="sng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siłą krytyczną Pkr (lub Nkr)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pl-PL" sz="170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dirty="0"/>
          </a:p>
          <a:p>
            <a:endParaRPr lang="pl-PL" sz="2800" dirty="0"/>
          </a:p>
          <a:p>
            <a:endParaRPr lang="pl-PL" dirty="0"/>
          </a:p>
        </p:txBody>
      </p:sp>
      <p:pic>
        <p:nvPicPr>
          <p:cNvPr id="16" name="Obraz 15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3D1D5ACE-8FC9-989A-7BEC-5DA0DC6173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65" r="66417"/>
          <a:stretch>
            <a:fillRect/>
          </a:stretch>
        </p:blipFill>
        <p:spPr>
          <a:xfrm>
            <a:off x="2477555" y="4655050"/>
            <a:ext cx="771238" cy="2183785"/>
          </a:xfrm>
          <a:prstGeom prst="rect">
            <a:avLst/>
          </a:prstGeom>
        </p:spPr>
      </p:pic>
      <p:pic>
        <p:nvPicPr>
          <p:cNvPr id="17" name="Obraz 16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7C8CC133-DFA2-6531-A573-23CC47115C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391" r="17770"/>
          <a:stretch>
            <a:fillRect/>
          </a:stretch>
        </p:blipFill>
        <p:spPr>
          <a:xfrm>
            <a:off x="6422895" y="4617132"/>
            <a:ext cx="697055" cy="2183784"/>
          </a:xfrm>
          <a:prstGeom prst="rect">
            <a:avLst/>
          </a:prstGeom>
        </p:spPr>
      </p:pic>
      <p:pic>
        <p:nvPicPr>
          <p:cNvPr id="18" name="Obraz 17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CE729691-2593-0494-011C-3DED503E43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3582"/>
          <a:stretch>
            <a:fillRect/>
          </a:stretch>
        </p:blipFill>
        <p:spPr>
          <a:xfrm>
            <a:off x="1505447" y="4628408"/>
            <a:ext cx="771238" cy="2183785"/>
          </a:xfrm>
          <a:prstGeom prst="rect">
            <a:avLst/>
          </a:prstGeom>
        </p:spPr>
      </p:pic>
      <p:pic>
        <p:nvPicPr>
          <p:cNvPr id="19" name="Obraz 18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64329F49-91D7-17AD-9AB6-EFD363BB7B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45" r="33616"/>
          <a:stretch>
            <a:fillRect/>
          </a:stretch>
        </p:blipFill>
        <p:spPr>
          <a:xfrm>
            <a:off x="4500474" y="4664413"/>
            <a:ext cx="697054" cy="2183784"/>
          </a:xfrm>
          <a:prstGeom prst="rect">
            <a:avLst/>
          </a:prstGeom>
        </p:spPr>
      </p:pic>
      <p:pic>
        <p:nvPicPr>
          <p:cNvPr id="20" name="Obraz 19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FE0A6FC9-337B-D710-21C3-C41836ED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692" r="3469"/>
          <a:stretch>
            <a:fillRect/>
          </a:stretch>
        </p:blipFill>
        <p:spPr>
          <a:xfrm>
            <a:off x="5364570" y="4653136"/>
            <a:ext cx="697055" cy="2183784"/>
          </a:xfrm>
          <a:prstGeom prst="rect">
            <a:avLst/>
          </a:prstGeom>
        </p:spPr>
      </p:pic>
      <p:pic>
        <p:nvPicPr>
          <p:cNvPr id="21" name="Obraz 20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9BECF048-4F9F-469C-F48A-33C047287C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364" r="51578"/>
          <a:stretch>
            <a:fillRect/>
          </a:stretch>
        </p:blipFill>
        <p:spPr>
          <a:xfrm>
            <a:off x="3550877" y="4599867"/>
            <a:ext cx="660367" cy="2183784"/>
          </a:xfrm>
          <a:prstGeom prst="rect">
            <a:avLst/>
          </a:prstGeom>
        </p:spPr>
      </p:pic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78AF5C93-CA8C-12CD-A592-425321825997}"/>
              </a:ext>
            </a:extLst>
          </p:cNvPr>
          <p:cNvSpPr txBox="1">
            <a:spLocks/>
          </p:cNvSpPr>
          <p:nvPr/>
        </p:nvSpPr>
        <p:spPr bwMode="auto">
          <a:xfrm>
            <a:off x="0" y="1139908"/>
            <a:ext cx="9144000" cy="569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pl-PL" sz="1700" u="sng" kern="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Założenia w analizie stateczności dla konstrukcji liniowo - sprężystych:</a:t>
            </a:r>
          </a:p>
          <a:p>
            <a:pPr>
              <a:buFont typeface="Wingdings" pitchFamily="2" charset="2"/>
              <a:buChar char="v"/>
            </a:pPr>
            <a:r>
              <a:rPr lang="pl-PL" sz="1700" kern="0" dirty="0">
                <a:latin typeface="Cavolini" panose="03000502040302020204" pitchFamily="66" charset="0"/>
                <a:cs typeface="Cavolini" panose="03000502040302020204" pitchFamily="66" charset="0"/>
              </a:rPr>
              <a:t>małe przemieszczenia w stosunku do rozmiarów pręta tj. jego długości,</a:t>
            </a:r>
          </a:p>
          <a:p>
            <a:pPr>
              <a:buFont typeface="Wingdings" pitchFamily="2" charset="2"/>
              <a:buChar char="v"/>
            </a:pPr>
            <a:r>
              <a:rPr lang="pl-PL" sz="1700" kern="0" dirty="0">
                <a:latin typeface="Cavolini" panose="03000502040302020204" pitchFamily="66" charset="0"/>
                <a:cs typeface="Cavolini" panose="03000502040302020204" pitchFamily="66" charset="0"/>
              </a:rPr>
              <a:t>liniowa zależność pomiędzy obciążeniem a przemieszczeniami,</a:t>
            </a:r>
          </a:p>
          <a:p>
            <a:pPr>
              <a:buFont typeface="Wingdings" pitchFamily="2" charset="2"/>
              <a:buChar char="v"/>
            </a:pPr>
            <a:r>
              <a:rPr lang="pl-PL" sz="1700" kern="0" dirty="0">
                <a:latin typeface="Cavolini" panose="03000502040302020204" pitchFamily="66" charset="0"/>
                <a:cs typeface="Cavolini" panose="03000502040302020204" pitchFamily="66" charset="0"/>
              </a:rPr>
              <a:t>odrzucenie zasady zesztywnienia.</a:t>
            </a:r>
          </a:p>
          <a:p>
            <a:pPr>
              <a:buFont typeface="Wingdings" pitchFamily="2" charset="2"/>
              <a:buChar char="q"/>
            </a:pPr>
            <a:r>
              <a:rPr lang="pl-PL" sz="1700" b="1" u="sng" kern="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Utrata  stateczności ustroju prętowego </a:t>
            </a:r>
            <a:r>
              <a:rPr lang="pl-PL" sz="1700" kern="0" dirty="0">
                <a:latin typeface="Cavolini" panose="03000502040302020204" pitchFamily="66" charset="0"/>
                <a:cs typeface="Cavolini" panose="03000502040302020204" pitchFamily="66" charset="0"/>
              </a:rPr>
              <a:t>następuje wtedy, kiedy siła ściskająca osiągnie taką  wartość,  że przemieszczenia  konstrukcji  będą  narastały  w sposób  nieograniczony  przy praktycznie niezmieniającej  się wartości obciążenia. </a:t>
            </a:r>
          </a:p>
          <a:p>
            <a:pPr>
              <a:buFont typeface="Wingdings" pitchFamily="2" charset="2"/>
              <a:buChar char="q"/>
            </a:pPr>
            <a:r>
              <a:rPr lang="pl-PL" sz="1700" kern="0" dirty="0">
                <a:latin typeface="Cavolini" panose="03000502040302020204" pitchFamily="66" charset="0"/>
                <a:cs typeface="Cavolini" panose="03000502040302020204" pitchFamily="66" charset="0"/>
              </a:rPr>
              <a:t>W analizie stateczności poszukujemy minimalnej wartości siły osiowej, przy której nastąpi utrata stateczności ustroju prętowego – jest ona nazywana </a:t>
            </a:r>
            <a:r>
              <a:rPr lang="pl-PL" sz="1700" b="1" u="sng" kern="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siłą krytyczną </a:t>
            </a:r>
            <a:r>
              <a:rPr lang="pl-PL" sz="1700" b="1" u="sng" kern="0" dirty="0" err="1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Pkr</a:t>
            </a:r>
            <a:r>
              <a:rPr lang="pl-PL" sz="1700" b="1" u="sng" kern="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(lub </a:t>
            </a:r>
            <a:r>
              <a:rPr lang="pl-PL" sz="1700" b="1" u="sng" kern="0" dirty="0" err="1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Nkr</a:t>
            </a:r>
            <a:r>
              <a:rPr lang="pl-PL" sz="1700" b="1" u="sng" kern="0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)</a:t>
            </a:r>
            <a:r>
              <a:rPr lang="pl-PL" sz="1700" kern="0" dirty="0">
                <a:latin typeface="Cavolini" panose="03000502040302020204" pitchFamily="66" charset="0"/>
                <a:cs typeface="Cavolini" panose="03000502040302020204" pitchFamily="66" charset="0"/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pl-PL" sz="1700" kern="0" dirty="0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pl-PL" sz="2000" kern="0" dirty="0"/>
          </a:p>
          <a:p>
            <a:endParaRPr lang="pl-PL" sz="2800" kern="0" dirty="0"/>
          </a:p>
          <a:p>
            <a:endParaRPr lang="pl-PL" kern="0" dirty="0"/>
          </a:p>
        </p:txBody>
      </p:sp>
      <p:pic>
        <p:nvPicPr>
          <p:cNvPr id="23" name="Obraz 22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5BC71850-3CBB-D0DA-2777-51D0C75A53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65" r="66417"/>
          <a:stretch>
            <a:fillRect/>
          </a:stretch>
        </p:blipFill>
        <p:spPr>
          <a:xfrm>
            <a:off x="2477555" y="4644505"/>
            <a:ext cx="771238" cy="2183785"/>
          </a:xfrm>
          <a:prstGeom prst="rect">
            <a:avLst/>
          </a:prstGeom>
        </p:spPr>
      </p:pic>
      <p:pic>
        <p:nvPicPr>
          <p:cNvPr id="24" name="Obraz 23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25619099-44B2-EC7E-9D04-416925B8F1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545" r="33616"/>
          <a:stretch>
            <a:fillRect/>
          </a:stretch>
        </p:blipFill>
        <p:spPr>
          <a:xfrm>
            <a:off x="4500474" y="4653868"/>
            <a:ext cx="697054" cy="2183784"/>
          </a:xfrm>
          <a:prstGeom prst="rect">
            <a:avLst/>
          </a:prstGeom>
        </p:spPr>
      </p:pic>
      <p:pic>
        <p:nvPicPr>
          <p:cNvPr id="25" name="Obraz 24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0A9E7529-D2DE-9496-4ACE-E4AF5DBB4A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692" r="3469"/>
          <a:stretch>
            <a:fillRect/>
          </a:stretch>
        </p:blipFill>
        <p:spPr>
          <a:xfrm>
            <a:off x="5364570" y="4642591"/>
            <a:ext cx="697055" cy="218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38481"/>
      </p:ext>
    </p:extLst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188" y="548680"/>
            <a:ext cx="8424862" cy="494506"/>
          </a:xfrm>
        </p:spPr>
        <p:txBody>
          <a:bodyPr/>
          <a:lstStyle/>
          <a:p>
            <a: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Stateczność ustrojów prętowych. </a:t>
            </a:r>
            <a:br>
              <a:rPr lang="pl-PL" sz="1600" dirty="0">
                <a:solidFill>
                  <a:srgbClr val="FFEBD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en-US" sz="2200" dirty="0">
                <a:latin typeface="Cavolini" panose="03000502040302020204" pitchFamily="66" charset="0"/>
                <a:cs typeface="Cavolini" panose="03000502040302020204" pitchFamily="66" charset="0"/>
              </a:rPr>
              <a:t>W</a:t>
            </a:r>
            <a:r>
              <a:rPr lang="pl-PL" sz="2200" dirty="0">
                <a:latin typeface="Cavolini" panose="03000502040302020204" pitchFamily="66" charset="0"/>
                <a:cs typeface="Cavolini" panose="03000502040302020204" pitchFamily="66" charset="0"/>
              </a:rPr>
              <a:t>prowadzenie</a:t>
            </a:r>
            <a:endParaRPr lang="en-US" sz="2200" dirty="0"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981" y="1159073"/>
            <a:ext cx="9144000" cy="569892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Siła krytyczna Pkr to siła, przy której osiowo ściskany pręt znajduje się w </a:t>
            </a:r>
            <a: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stanie równowagi obojętnej</a:t>
            </a:r>
            <a:r>
              <a:rPr lang="pl-PL" sz="1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,</a:t>
            </a:r>
            <a: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czyli po usunięciu siły ściskającej pręt pozostanie krzywoliniowy. </a:t>
            </a:r>
          </a:p>
          <a:p>
            <a:pPr>
              <a:buFont typeface="Wingdings" pitchFamily="2" charset="2"/>
              <a:buChar char="q"/>
            </a:pP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Jeżeli siła ściskająca jest </a:t>
            </a:r>
            <a:b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mniejsza niż siła krytyczna </a:t>
            </a:r>
            <a:b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dla danego pręta, to pręt </a:t>
            </a:r>
            <a:b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powraca do swojej pierwotnej </a:t>
            </a:r>
            <a:b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postaci tj. </a:t>
            </a:r>
            <a:b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do </a:t>
            </a:r>
            <a: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stanu </a:t>
            </a:r>
            <a:b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równowagi</a:t>
            </a:r>
            <a:b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700" b="1" dirty="0">
                <a:solidFill>
                  <a:srgbClr val="FF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statycznej</a:t>
            </a:r>
            <a:r>
              <a:rPr lang="pl-PL" sz="1700" dirty="0">
                <a:latin typeface="Cavolini" panose="03000502040302020204" pitchFamily="66" charset="0"/>
                <a:cs typeface="Cavolini" panose="03000502040302020204" pitchFamily="66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pl-PL" sz="1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Siła krytyczna</a:t>
            </a:r>
          </a:p>
          <a:p>
            <a:pPr>
              <a:buFont typeface="Wingdings" pitchFamily="2" charset="2"/>
              <a:buChar char="q"/>
            </a:pPr>
            <a:endParaRPr lang="pl-PL" sz="1800" dirty="0">
              <a:solidFill>
                <a:srgbClr val="0070C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endParaRPr lang="pl-PL" sz="1800" dirty="0">
              <a:solidFill>
                <a:srgbClr val="0070C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0" indent="0">
              <a:buNone/>
            </a:pPr>
            <a:br>
              <a:rPr lang="pl-PL" sz="1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gdzie EJ </a:t>
            </a:r>
            <a:br>
              <a:rPr lang="pl-PL" sz="1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</a:br>
            <a:r>
              <a:rPr lang="pl-PL" sz="1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(sztywność)</a:t>
            </a:r>
          </a:p>
          <a:p>
            <a:pPr marL="0" indent="0">
              <a:buNone/>
            </a:pPr>
            <a:r>
              <a:rPr lang="pl-PL" sz="1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i Lw (długość</a:t>
            </a:r>
          </a:p>
          <a:p>
            <a:pPr marL="0" indent="0">
              <a:buNone/>
            </a:pPr>
            <a:r>
              <a:rPr lang="pl-PL" sz="1800" dirty="0">
                <a:solidFill>
                  <a:srgbClr val="0070C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wyboczeniowa)</a:t>
            </a:r>
            <a:endParaRPr lang="pl-PL" sz="2000" dirty="0">
              <a:solidFill>
                <a:srgbClr val="0070C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pl-PL" sz="2800" dirty="0"/>
          </a:p>
          <a:p>
            <a:endParaRPr lang="pl-PL" dirty="0"/>
          </a:p>
        </p:txBody>
      </p:sp>
      <p:sp>
        <p:nvSpPr>
          <p:cNvPr id="54" name="Rectangle 53"/>
          <p:cNvSpPr/>
          <p:nvPr/>
        </p:nvSpPr>
        <p:spPr bwMode="auto">
          <a:xfrm>
            <a:off x="2411760" y="6152842"/>
            <a:ext cx="6192688" cy="648072"/>
          </a:xfrm>
          <a:prstGeom prst="rect">
            <a:avLst/>
          </a:prstGeom>
          <a:noFill/>
          <a:ln w="38100" cap="flat" cmpd="sng" algn="ctr">
            <a:solidFill>
              <a:srgbClr val="07B90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059" name="Ink 2058"/>
              <p14:cNvContentPartPr/>
              <p14:nvPr/>
            </p14:nvContentPartPr>
            <p14:xfrm>
              <a:off x="6752332" y="1778550"/>
              <a:ext cx="1078200" cy="462240"/>
            </p14:xfrm>
          </p:contentPart>
        </mc:Choice>
        <mc:Fallback xmlns="">
          <p:pic>
            <p:nvPicPr>
              <p:cNvPr id="2059" name="Ink 205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46212" y="1772430"/>
                <a:ext cx="1092240" cy="47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13" name="Ink 2212"/>
              <p14:cNvContentPartPr/>
              <p14:nvPr/>
            </p14:nvContentPartPr>
            <p14:xfrm>
              <a:off x="5350931" y="3653171"/>
              <a:ext cx="3960" cy="1080"/>
            </p14:xfrm>
          </p:contentPart>
        </mc:Choice>
        <mc:Fallback xmlns="">
          <p:pic>
            <p:nvPicPr>
              <p:cNvPr id="2213" name="Ink 2212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5344811" y="3647051"/>
                <a:ext cx="16200" cy="1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214" name="Ink 2213"/>
              <p14:cNvContentPartPr/>
              <p14:nvPr/>
            </p14:nvContentPartPr>
            <p14:xfrm>
              <a:off x="5364611" y="3651731"/>
              <a:ext cx="360" cy="360"/>
            </p14:xfrm>
          </p:contentPart>
        </mc:Choice>
        <mc:Fallback xmlns="">
          <p:pic>
            <p:nvPicPr>
              <p:cNvPr id="2214" name="Ink 2213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358491" y="3645611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2215" name="Ink 2214"/>
              <p14:cNvContentPartPr/>
              <p14:nvPr/>
            </p14:nvContentPartPr>
            <p14:xfrm>
              <a:off x="5371091" y="3650651"/>
              <a:ext cx="360" cy="360"/>
            </p14:xfrm>
          </p:contentPart>
        </mc:Choice>
        <mc:Fallback xmlns="">
          <p:pic>
            <p:nvPicPr>
              <p:cNvPr id="2215" name="Ink 2214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364971" y="3644531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2216" name="Ink 2215"/>
              <p14:cNvContentPartPr/>
              <p14:nvPr/>
            </p14:nvContentPartPr>
            <p14:xfrm>
              <a:off x="5385491" y="3650291"/>
              <a:ext cx="6840" cy="360"/>
            </p14:xfrm>
          </p:contentPart>
        </mc:Choice>
        <mc:Fallback xmlns="">
          <p:pic>
            <p:nvPicPr>
              <p:cNvPr id="2216" name="Ink 2215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379371" y="3644171"/>
                <a:ext cx="1908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2300" name="Picture 2299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210518" y="4451910"/>
            <a:ext cx="1990725" cy="720819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D953721-F805-8D4E-386F-9791983D181A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4087769" y="1729562"/>
            <a:ext cx="4932548" cy="13953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74A6477-AC75-B0B2-8AF4-F59A1158C83A}"/>
                  </a:ext>
                </a:extLst>
              </p:cNvPr>
              <p:cNvSpPr txBox="1"/>
              <p:nvPr/>
            </p:nvSpPr>
            <p:spPr>
              <a:xfrm>
                <a:off x="2568411" y="6177197"/>
                <a:ext cx="6418937" cy="5724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pl-PL" sz="20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pl-PL" sz="2000" dirty="0"/>
                  <a:t>  </a:t>
                </a:r>
                <a14:m>
                  <m:oMath xmlns:m="http://schemas.openxmlformats.org/officeDocument/2006/math">
                    <m:r>
                      <a:rPr lang="pl-PL" sz="2000" b="0" i="0" smtClean="0">
                        <a:latin typeface="Cambria Math" panose="02040503050406030204" pitchFamily="18" charset="0"/>
                      </a:rPr>
                      <m:t>   </m:t>
                    </m:r>
                    <m:f>
                      <m:f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14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pl-PL" sz="20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pl-PL" sz="2000" dirty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pl-PL" sz="2000" dirty="0"/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pl-PL" sz="2000" dirty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sSup>
                          <m:sSupPr>
                            <m:ctrlPr>
                              <a:rPr lang="pl-PL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pl-PL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pl-PL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774A6477-AC75-B0B2-8AF4-F59A1158C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411" y="6177197"/>
                <a:ext cx="6418937" cy="572464"/>
              </a:xfrm>
              <a:prstGeom prst="rect">
                <a:avLst/>
              </a:prstGeom>
              <a:blipFill>
                <a:blip r:embed="rId6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Obraz 21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C6503D1F-CAED-E69C-4A87-E5DDAA9487E9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67391" r="17770"/>
          <a:stretch>
            <a:fillRect/>
          </a:stretch>
        </p:blipFill>
        <p:spPr>
          <a:xfrm>
            <a:off x="7718557" y="3573016"/>
            <a:ext cx="777879" cy="2436995"/>
          </a:xfrm>
          <a:prstGeom prst="rect">
            <a:avLst/>
          </a:prstGeom>
        </p:spPr>
      </p:pic>
      <p:pic>
        <p:nvPicPr>
          <p:cNvPr id="23" name="Obraz 22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0B5BF2CA-5BF8-B9D2-84BE-A6BB5FAFEAEF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r="83582"/>
          <a:stretch>
            <a:fillRect/>
          </a:stretch>
        </p:blipFill>
        <p:spPr>
          <a:xfrm>
            <a:off x="2801108" y="3584293"/>
            <a:ext cx="860663" cy="2436996"/>
          </a:xfrm>
          <a:prstGeom prst="rect">
            <a:avLst/>
          </a:prstGeom>
        </p:spPr>
      </p:pic>
      <p:pic>
        <p:nvPicPr>
          <p:cNvPr id="24" name="Obraz 23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678D8920-2A56-CC95-ADB3-1B958DAFF1C4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51545" r="33616"/>
          <a:stretch>
            <a:fillRect/>
          </a:stretch>
        </p:blipFill>
        <p:spPr>
          <a:xfrm>
            <a:off x="5796136" y="3620297"/>
            <a:ext cx="777878" cy="2436995"/>
          </a:xfrm>
          <a:prstGeom prst="rect">
            <a:avLst/>
          </a:prstGeom>
        </p:spPr>
      </p:pic>
      <p:pic>
        <p:nvPicPr>
          <p:cNvPr id="25" name="Obraz 24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A768299C-DD47-68E8-0F8D-48C6B63B4949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17165" r="66417"/>
          <a:stretch>
            <a:fillRect/>
          </a:stretch>
        </p:blipFill>
        <p:spPr>
          <a:xfrm>
            <a:off x="3773216" y="3584293"/>
            <a:ext cx="860663" cy="2436996"/>
          </a:xfrm>
          <a:prstGeom prst="rect">
            <a:avLst/>
          </a:prstGeom>
        </p:spPr>
      </p:pic>
      <p:pic>
        <p:nvPicPr>
          <p:cNvPr id="26" name="Obraz 25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84E07A6D-ED04-DDDD-062A-9DE9C39B4555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34364" r="51578"/>
          <a:stretch>
            <a:fillRect/>
          </a:stretch>
        </p:blipFill>
        <p:spPr>
          <a:xfrm>
            <a:off x="4752020" y="3584293"/>
            <a:ext cx="736937" cy="2436995"/>
          </a:xfrm>
          <a:prstGeom prst="rect">
            <a:avLst/>
          </a:prstGeom>
        </p:spPr>
      </p:pic>
      <p:pic>
        <p:nvPicPr>
          <p:cNvPr id="27" name="Obraz 26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67223C1B-AD1D-BB70-9A7D-A5ACEF1B9DE7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81692" r="3469"/>
          <a:stretch>
            <a:fillRect/>
          </a:stretch>
        </p:blipFill>
        <p:spPr>
          <a:xfrm>
            <a:off x="6660232" y="3609020"/>
            <a:ext cx="777879" cy="2436995"/>
          </a:xfrm>
          <a:prstGeom prst="rect">
            <a:avLst/>
          </a:prstGeom>
        </p:spPr>
      </p:pic>
      <p:pic>
        <p:nvPicPr>
          <p:cNvPr id="34" name="Obraz 33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24CDFEFF-43EB-D07B-0EDA-1D766D36C13D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67391" r="17770"/>
          <a:stretch>
            <a:fillRect/>
          </a:stretch>
        </p:blipFill>
        <p:spPr>
          <a:xfrm>
            <a:off x="7718557" y="3546374"/>
            <a:ext cx="777879" cy="2436995"/>
          </a:xfrm>
          <a:prstGeom prst="rect">
            <a:avLst/>
          </a:prstGeom>
        </p:spPr>
      </p:pic>
      <p:pic>
        <p:nvPicPr>
          <p:cNvPr id="35" name="Obraz 34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2C49360E-4593-A130-9ECB-E04CA9B652FF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r="83582"/>
          <a:stretch>
            <a:fillRect/>
          </a:stretch>
        </p:blipFill>
        <p:spPr>
          <a:xfrm>
            <a:off x="2801108" y="3557651"/>
            <a:ext cx="860663" cy="2436996"/>
          </a:xfrm>
          <a:prstGeom prst="rect">
            <a:avLst/>
          </a:prstGeom>
        </p:spPr>
      </p:pic>
      <p:pic>
        <p:nvPicPr>
          <p:cNvPr id="36" name="Obraz 35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D31F9A4A-FE79-6682-FD00-272A6F010E2E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51545" r="33616"/>
          <a:stretch>
            <a:fillRect/>
          </a:stretch>
        </p:blipFill>
        <p:spPr>
          <a:xfrm>
            <a:off x="5796136" y="3593655"/>
            <a:ext cx="777878" cy="2436995"/>
          </a:xfrm>
          <a:prstGeom prst="rect">
            <a:avLst/>
          </a:prstGeom>
        </p:spPr>
      </p:pic>
      <p:pic>
        <p:nvPicPr>
          <p:cNvPr id="37" name="Obraz 36" descr="Obraz zawierający linia&#10;&#10;Zawartość wygenerowana przez AI może być niepoprawna.">
            <a:extLst>
              <a:ext uri="{FF2B5EF4-FFF2-40B4-BE49-F238E27FC236}">
                <a16:creationId xmlns:a16="http://schemas.microsoft.com/office/drawing/2014/main" id="{15C97FBB-F5C2-4031-B355-2A718D0A6B9E}"/>
              </a:ext>
            </a:extLst>
          </p:cNvPr>
          <p:cNvPicPr>
            <a:picLocks noChangeAspect="1"/>
          </p:cNvPicPr>
          <p:nvPr/>
        </p:nvPicPr>
        <p:blipFill>
          <a:blip r:embed="rId61"/>
          <a:srcRect l="81692" r="3469"/>
          <a:stretch>
            <a:fillRect/>
          </a:stretch>
        </p:blipFill>
        <p:spPr>
          <a:xfrm>
            <a:off x="6660232" y="3582378"/>
            <a:ext cx="777879" cy="243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2760"/>
      </p:ext>
    </p:extLst>
  </p:cSld>
  <p:clrMapOvr>
    <a:masterClrMapping/>
  </p:clrMapOvr>
  <p:transition>
    <p:randomBar dir="vert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5CKcEY1kaDXAYPG1Bc3s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CNerjdDcKZB0dfSDqt1eJ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AHQcgENny9HKHguBZ8H0G"/>
</p:tagLst>
</file>

<file path=ppt/theme/theme1.xml><?xml version="1.0" encoding="utf-8"?>
<a:theme xmlns:a="http://schemas.openxmlformats.org/drawingml/2006/main" name="pwr">
  <a:themeElements>
    <a:clrScheme name="szablon pwr1 1">
      <a:dk1>
        <a:srgbClr val="000000"/>
      </a:dk1>
      <a:lt1>
        <a:srgbClr val="FFFFFF"/>
      </a:lt1>
      <a:dk2>
        <a:srgbClr val="FFEBD5"/>
      </a:dk2>
      <a:lt2>
        <a:srgbClr val="78120A"/>
      </a:lt2>
      <a:accent1>
        <a:srgbClr val="E32213"/>
      </a:accent1>
      <a:accent2>
        <a:srgbClr val="FFD3A1"/>
      </a:accent2>
      <a:accent3>
        <a:srgbClr val="FFFFFF"/>
      </a:accent3>
      <a:accent4>
        <a:srgbClr val="000000"/>
      </a:accent4>
      <a:accent5>
        <a:srgbClr val="EFABAA"/>
      </a:accent5>
      <a:accent6>
        <a:srgbClr val="E7BF91"/>
      </a:accent6>
      <a:hlink>
        <a:srgbClr val="FFD9AF"/>
      </a:hlink>
      <a:folHlink>
        <a:srgbClr val="FFB25D"/>
      </a:folHlink>
    </a:clrScheme>
    <a:fontScheme name="szablon pwr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zablon pwr1 1">
        <a:dk1>
          <a:srgbClr val="000000"/>
        </a:dk1>
        <a:lt1>
          <a:srgbClr val="FFFFFF"/>
        </a:lt1>
        <a:dk2>
          <a:srgbClr val="FFEBD5"/>
        </a:dk2>
        <a:lt2>
          <a:srgbClr val="78120A"/>
        </a:lt2>
        <a:accent1>
          <a:srgbClr val="E32213"/>
        </a:accent1>
        <a:accent2>
          <a:srgbClr val="FFD3A1"/>
        </a:accent2>
        <a:accent3>
          <a:srgbClr val="FFFFFF"/>
        </a:accent3>
        <a:accent4>
          <a:srgbClr val="000000"/>
        </a:accent4>
        <a:accent5>
          <a:srgbClr val="EFABAA"/>
        </a:accent5>
        <a:accent6>
          <a:srgbClr val="E7BF91"/>
        </a:accent6>
        <a:hlink>
          <a:srgbClr val="FFD9AF"/>
        </a:hlink>
        <a:folHlink>
          <a:srgbClr val="FFB25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pwr</Template>
  <TotalTime>9063</TotalTime>
  <Words>2586</Words>
  <Application>Microsoft Office PowerPoint</Application>
  <PresentationFormat>Pokaz na ekranie (4:3)</PresentationFormat>
  <Paragraphs>374</Paragraphs>
  <Slides>38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 Math</vt:lpstr>
      <vt:lpstr>Cavolini</vt:lpstr>
      <vt:lpstr>Trebuchet MS</vt:lpstr>
      <vt:lpstr>Wingdings</vt:lpstr>
      <vt:lpstr>pwr</vt:lpstr>
      <vt:lpstr>MECHANIKA BUDOWLI   Wykład 11 STATECZNOŚĆ USTROJÓW PRĘTOWYCH </vt:lpstr>
      <vt:lpstr>Stateczność ustrojów prętowych  Plan wykładu</vt:lpstr>
      <vt:lpstr>Stateczność ustrojów prętowych.  Wprowadzenie</vt:lpstr>
      <vt:lpstr>Stateczność ustrojów prętowych.  Wprowadzenie</vt:lpstr>
      <vt:lpstr>Stateczność ustrojów prętowych.  Wprowadzenie</vt:lpstr>
      <vt:lpstr>Stateczność ustrojów prętowych.  Wprowadzenie</vt:lpstr>
      <vt:lpstr>Stateczność ustrojów prętowych.  Wprowadzenie</vt:lpstr>
      <vt:lpstr>Stateczność ustrojów prętowych.  Wprowadzenie</vt:lpstr>
      <vt:lpstr>Stateczność ustrojów prętowych.  Wprowadzenie</vt:lpstr>
      <vt:lpstr>Stateczność ustrojów prętowych.  Wprowadzenie</vt:lpstr>
      <vt:lpstr>Stateczność ustrojów prętowych.  Równanie różniczkowe pręta</vt:lpstr>
      <vt:lpstr>Stateczność ustrojów prętowych.  Równanie różniczkowe pręta</vt:lpstr>
      <vt:lpstr>Stateczność ustrojów prętowych.  Równanie różniczkowe pręta</vt:lpstr>
      <vt:lpstr>Stateczność ustrojów prętowych.  Wzory transformacyjne</vt:lpstr>
      <vt:lpstr>Stateczność ustrojów prętowych.  Wzory transformacyjne</vt:lpstr>
      <vt:lpstr>Stateczność ustrojów prętowych.  Wzory transformacyjne</vt:lpstr>
      <vt:lpstr>Stateczność ustrojów prętowych.  Wzory transformacyjne</vt:lpstr>
      <vt:lpstr>Stateczność ustrojów prętowych.  Wzory transformacyjne</vt:lpstr>
      <vt:lpstr>Stateczność ustrojów prętowych.  Wzory transformacyjne</vt:lpstr>
      <vt:lpstr>Stateczność ustrojów prętowych.  Wzory transformacyjne</vt:lpstr>
      <vt:lpstr>Stateczność ustrojów prętowych.  Wzory transformacyjne</vt:lpstr>
      <vt:lpstr>Stateczność ustrojów prętowych.  Założenia MP w analizie stateczności</vt:lpstr>
      <vt:lpstr>Stateczność ustrojów prętowych.  Założenia MP w analizie stateczności</vt:lpstr>
      <vt:lpstr>Stateczność ustrojów prętowych.  Założenia MP w analizie stateczności</vt:lpstr>
      <vt:lpstr>Stateczność ustrojów prętowych.  Równania kanoniczne w analizie stateczności</vt:lpstr>
      <vt:lpstr>Stateczność ustrojów prętowych.  Założenia MP w analizie stateczności</vt:lpstr>
      <vt:lpstr>Stateczność ustrojów prętowych.  Założenia MP w analizie stateczności</vt:lpstr>
      <vt:lpstr>Stateczność ustrojów prętowych.  Założenia MP w analizie stateczności</vt:lpstr>
      <vt:lpstr>Stateczność ustrojów prętowych.  Równania kanoniczne w analizie stateczności</vt:lpstr>
      <vt:lpstr>Stateczność ustrojów prętowych.  Równania kanoniczne w analizie stateczności</vt:lpstr>
      <vt:lpstr>Stateczność ustrojów prętowych.  Równania kanoniczne w analizie stateczności</vt:lpstr>
      <vt:lpstr>Stateczność ustrojów prętowych.  Równania kanoniczne w analizie stateczności</vt:lpstr>
      <vt:lpstr>Stateczność ustrojów prętowych.  Równania kanoniczne w analizie stateczności</vt:lpstr>
      <vt:lpstr>Stateczność ustrojów prętowych.  Równania kanoniczne w analizie stateczności</vt:lpstr>
      <vt:lpstr>Stateczność ustrojów prętowych.  Wyznaczenie długości wyboczeniowej</vt:lpstr>
      <vt:lpstr>Stateczność ustrojów prętowych.  Wyznaczenie długości wyboczeniowej</vt:lpstr>
      <vt:lpstr>Stateczność ustrojów prętowych.  Wyznaczenie długości wyboczeniowej</vt:lpstr>
      <vt:lpstr>Stateczność ustrojów prętowych.  Wyznaczenie długości wyboczeniowej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rumburak</dc:creator>
  <cp:lastModifiedBy>Olga Szyłko-Bigus</cp:lastModifiedBy>
  <cp:revision>637</cp:revision>
  <cp:lastPrinted>2011-09-05T17:16:57Z</cp:lastPrinted>
  <dcterms:created xsi:type="dcterms:W3CDTF">2004-06-18T07:14:46Z</dcterms:created>
  <dcterms:modified xsi:type="dcterms:W3CDTF">2026-06-02T08:16:46Z</dcterms:modified>
</cp:coreProperties>
</file>