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103"/>
  </p:notesMasterIdLst>
  <p:handoutMasterIdLst>
    <p:handoutMasterId r:id="rId104"/>
  </p:handoutMasterIdLst>
  <p:sldIdLst>
    <p:sldId id="331" r:id="rId2"/>
    <p:sldId id="668" r:id="rId3"/>
    <p:sldId id="773" r:id="rId4"/>
    <p:sldId id="766" r:id="rId5"/>
    <p:sldId id="767" r:id="rId6"/>
    <p:sldId id="768" r:id="rId7"/>
    <p:sldId id="769" r:id="rId8"/>
    <p:sldId id="770" r:id="rId9"/>
    <p:sldId id="771" r:id="rId10"/>
    <p:sldId id="772" r:id="rId11"/>
    <p:sldId id="774" r:id="rId12"/>
    <p:sldId id="775" r:id="rId13"/>
    <p:sldId id="669" r:id="rId14"/>
    <p:sldId id="755" r:id="rId15"/>
    <p:sldId id="756" r:id="rId16"/>
    <p:sldId id="757" r:id="rId17"/>
    <p:sldId id="758" r:id="rId18"/>
    <p:sldId id="759" r:id="rId19"/>
    <p:sldId id="760" r:id="rId20"/>
    <p:sldId id="761" r:id="rId21"/>
    <p:sldId id="671" r:id="rId22"/>
    <p:sldId id="762" r:id="rId23"/>
    <p:sldId id="672" r:id="rId24"/>
    <p:sldId id="763" r:id="rId25"/>
    <p:sldId id="764" r:id="rId26"/>
    <p:sldId id="765" r:id="rId27"/>
    <p:sldId id="670" r:id="rId28"/>
    <p:sldId id="667" r:id="rId29"/>
    <p:sldId id="674" r:id="rId30"/>
    <p:sldId id="675" r:id="rId31"/>
    <p:sldId id="676" r:id="rId32"/>
    <p:sldId id="677" r:id="rId33"/>
    <p:sldId id="678" r:id="rId34"/>
    <p:sldId id="679" r:id="rId35"/>
    <p:sldId id="681" r:id="rId36"/>
    <p:sldId id="683" r:id="rId37"/>
    <p:sldId id="686" r:id="rId38"/>
    <p:sldId id="687" r:id="rId39"/>
    <p:sldId id="777" r:id="rId40"/>
    <p:sldId id="688" r:id="rId41"/>
    <p:sldId id="689" r:id="rId42"/>
    <p:sldId id="719" r:id="rId43"/>
    <p:sldId id="720" r:id="rId44"/>
    <p:sldId id="721" r:id="rId45"/>
    <p:sldId id="722" r:id="rId46"/>
    <p:sldId id="723" r:id="rId47"/>
    <p:sldId id="724" r:id="rId48"/>
    <p:sldId id="690" r:id="rId49"/>
    <p:sldId id="691" r:id="rId50"/>
    <p:sldId id="692" r:id="rId51"/>
    <p:sldId id="693" r:id="rId52"/>
    <p:sldId id="694" r:id="rId53"/>
    <p:sldId id="695" r:id="rId54"/>
    <p:sldId id="696" r:id="rId55"/>
    <p:sldId id="697" r:id="rId56"/>
    <p:sldId id="698" r:id="rId57"/>
    <p:sldId id="699" r:id="rId58"/>
    <p:sldId id="700" r:id="rId59"/>
    <p:sldId id="701" r:id="rId60"/>
    <p:sldId id="702" r:id="rId61"/>
    <p:sldId id="711" r:id="rId62"/>
    <p:sldId id="712" r:id="rId63"/>
    <p:sldId id="713" r:id="rId64"/>
    <p:sldId id="714" r:id="rId65"/>
    <p:sldId id="715" r:id="rId66"/>
    <p:sldId id="716" r:id="rId67"/>
    <p:sldId id="717" r:id="rId68"/>
    <p:sldId id="703" r:id="rId69"/>
    <p:sldId id="704" r:id="rId70"/>
    <p:sldId id="705" r:id="rId71"/>
    <p:sldId id="706" r:id="rId72"/>
    <p:sldId id="726" r:id="rId73"/>
    <p:sldId id="727" r:id="rId74"/>
    <p:sldId id="728" r:id="rId75"/>
    <p:sldId id="729" r:id="rId76"/>
    <p:sldId id="707" r:id="rId77"/>
    <p:sldId id="708" r:id="rId78"/>
    <p:sldId id="709" r:id="rId79"/>
    <p:sldId id="710" r:id="rId80"/>
    <p:sldId id="730" r:id="rId81"/>
    <p:sldId id="731" r:id="rId82"/>
    <p:sldId id="733" r:id="rId83"/>
    <p:sldId id="734" r:id="rId84"/>
    <p:sldId id="735" r:id="rId85"/>
    <p:sldId id="736" r:id="rId86"/>
    <p:sldId id="737" r:id="rId87"/>
    <p:sldId id="738" r:id="rId88"/>
    <p:sldId id="739" r:id="rId89"/>
    <p:sldId id="740" r:id="rId90"/>
    <p:sldId id="741" r:id="rId91"/>
    <p:sldId id="742" r:id="rId92"/>
    <p:sldId id="743" r:id="rId93"/>
    <p:sldId id="744" r:id="rId94"/>
    <p:sldId id="745" r:id="rId95"/>
    <p:sldId id="746" r:id="rId96"/>
    <p:sldId id="747" r:id="rId97"/>
    <p:sldId id="748" r:id="rId98"/>
    <p:sldId id="749" r:id="rId99"/>
    <p:sldId id="750" r:id="rId100"/>
    <p:sldId id="751" r:id="rId101"/>
    <p:sldId id="776" r:id="rId102"/>
  </p:sldIdLst>
  <p:sldSz cx="9144000" cy="6858000" type="screen4x3"/>
  <p:notesSz cx="10234613" cy="70993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rebuchet MS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rebuchet MS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rebuchet MS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rebuchet MS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87">
          <p15:clr>
            <a:srgbClr val="A4A3A4"/>
          </p15:clr>
        </p15:guide>
        <p15:guide id="2" orient="horz" pos="346">
          <p15:clr>
            <a:srgbClr val="A4A3A4"/>
          </p15:clr>
        </p15:guide>
        <p15:guide id="3" orient="horz" pos="958">
          <p15:clr>
            <a:srgbClr val="A4A3A4"/>
          </p15:clr>
        </p15:guide>
        <p15:guide id="4" orient="horz" pos="799">
          <p15:clr>
            <a:srgbClr val="A4A3A4"/>
          </p15:clr>
        </p15:guide>
        <p15:guide id="5" orient="horz" pos="2160">
          <p15:clr>
            <a:srgbClr val="A4A3A4"/>
          </p15:clr>
        </p15:guide>
        <p15:guide id="6" orient="horz" pos="3589">
          <p15:clr>
            <a:srgbClr val="A4A3A4"/>
          </p15:clr>
        </p15:guide>
        <p15:guide id="7" pos="725">
          <p15:clr>
            <a:srgbClr val="A4A3A4"/>
          </p15:clr>
        </p15:guide>
        <p15:guide id="8" pos="5148">
          <p15:clr>
            <a:srgbClr val="A4A3A4"/>
          </p15:clr>
        </p15:guide>
        <p15:guide id="9" pos="3742">
          <p15:clr>
            <a:srgbClr val="A4A3A4"/>
          </p15:clr>
        </p15:guide>
        <p15:guide id="10" pos="3560">
          <p15:clr>
            <a:srgbClr val="A4A3A4"/>
          </p15:clr>
        </p15:guide>
        <p15:guide id="11" pos="2789">
          <p15:clr>
            <a:srgbClr val="A4A3A4"/>
          </p15:clr>
        </p15:guide>
        <p15:guide id="12" pos="297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236">
          <p15:clr>
            <a:srgbClr val="A4A3A4"/>
          </p15:clr>
        </p15:guide>
        <p15:guide id="2" pos="32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2F10"/>
    <a:srgbClr val="9F250D"/>
    <a:srgbClr val="00CC00"/>
    <a:srgbClr val="066DCA"/>
    <a:srgbClr val="007CD0"/>
    <a:srgbClr val="0089E6"/>
    <a:srgbClr val="0571BB"/>
    <a:srgbClr val="0374AD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3829" autoAdjust="0"/>
  </p:normalViewPr>
  <p:slideViewPr>
    <p:cSldViewPr snapToObjects="1">
      <p:cViewPr>
        <p:scale>
          <a:sx n="66" d="100"/>
          <a:sy n="66" d="100"/>
        </p:scale>
        <p:origin x="-1460" y="-36"/>
      </p:cViewPr>
      <p:guideLst>
        <p:guide orient="horz" pos="2387"/>
        <p:guide orient="horz" pos="346"/>
        <p:guide orient="horz" pos="958"/>
        <p:guide orient="horz" pos="799"/>
        <p:guide orient="horz" pos="2160"/>
        <p:guide orient="horz" pos="3589"/>
        <p:guide pos="725"/>
        <p:guide pos="5148"/>
        <p:guide pos="3742"/>
        <p:guide pos="3560"/>
        <p:guide pos="2789"/>
        <p:guide pos="29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20"/>
    </p:cViewPr>
  </p:sorterViewPr>
  <p:notesViewPr>
    <p:cSldViewPr snapToObjects="1">
      <p:cViewPr varScale="1">
        <p:scale>
          <a:sx n="111" d="100"/>
          <a:sy n="111" d="100"/>
        </p:scale>
        <p:origin x="-852" y="-90"/>
      </p:cViewPr>
      <p:guideLst>
        <p:guide orient="horz" pos="2236"/>
        <p:guide pos="3224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notesMaster" Target="notesMasters/notesMaster1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401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5963" y="0"/>
            <a:ext cx="4437062" cy="35401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2113"/>
            <a:ext cx="4435475" cy="3556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759" tIns="47380" rIns="94759" bIns="47380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90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5963" y="6742113"/>
            <a:ext cx="4437062" cy="3556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759" tIns="47380" rIns="94759" bIns="47380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fld id="{62F35455-C707-4051-9946-177E8532D55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9770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3888" cy="35401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03932" tIns="51966" rIns="103932" bIns="51966" numCol="1" anchor="t" anchorCtr="0" compatLnSpc="1">
            <a:prstTxWarp prst="textNoShape">
              <a:avLst/>
            </a:prstTxWarp>
          </a:bodyPr>
          <a:lstStyle>
            <a:lvl1pPr defTabSz="1039813" eaLnBrk="1" hangingPunct="1">
              <a:defRPr sz="1300" b="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797550" y="0"/>
            <a:ext cx="4435475" cy="35401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03932" tIns="51966" rIns="103932" bIns="51966" numCol="1" anchor="t" anchorCtr="0" compatLnSpc="1">
            <a:prstTxWarp prst="textNoShape">
              <a:avLst/>
            </a:prstTxWarp>
          </a:bodyPr>
          <a:lstStyle>
            <a:lvl1pPr algn="r" defTabSz="1039813" eaLnBrk="1" hangingPunct="1">
              <a:defRPr sz="1300" b="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43275" y="531813"/>
            <a:ext cx="3551238" cy="2663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2350" y="3371850"/>
            <a:ext cx="8189913" cy="31956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03932" tIns="51966" rIns="103932" bIns="519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174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2113"/>
            <a:ext cx="4433888" cy="3556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03932" tIns="51966" rIns="103932" bIns="51966" numCol="1" anchor="b" anchorCtr="0" compatLnSpc="1">
            <a:prstTxWarp prst="textNoShape">
              <a:avLst/>
            </a:prstTxWarp>
          </a:bodyPr>
          <a:lstStyle>
            <a:lvl1pPr defTabSz="1039813" eaLnBrk="1" hangingPunct="1">
              <a:defRPr sz="1300" b="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74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7550" y="6742113"/>
            <a:ext cx="4435475" cy="3556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03932" tIns="51966" rIns="103932" bIns="51966" numCol="1" anchor="b" anchorCtr="0" compatLnSpc="1">
            <a:prstTxWarp prst="textNoShape">
              <a:avLst/>
            </a:prstTxWarp>
          </a:bodyPr>
          <a:lstStyle>
            <a:lvl1pPr algn="r" defTabSz="1039813" eaLnBrk="1" hangingPunct="1">
              <a:defRPr sz="1300" b="0">
                <a:latin typeface="Arial" pitchFamily="34" charset="0"/>
              </a:defRPr>
            </a:lvl1pPr>
          </a:lstStyle>
          <a:p>
            <a:pPr>
              <a:defRPr/>
            </a:pPr>
            <a:fld id="{FFCF9796-241E-4E89-87DD-1A68FA8955D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42587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1CDB3-058C-47C7-81C1-2B9DA89730F3}" type="slidenum">
              <a:rPr lang="pl-PL" altLang="pl-PL" smtClean="0"/>
              <a:pPr/>
              <a:t>15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68458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6C099-8565-4088-898C-3DB5045A73FE}" type="datetime1">
              <a:rPr lang="en-US" smtClean="0"/>
              <a:t>3/12/2019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/72</a:t>
            </a:r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F9AFA-3B58-4E9C-9040-17221B79D9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28756"/>
      </p:ext>
    </p:extLst>
  </p:cSld>
  <p:clrMapOvr>
    <a:masterClrMapping/>
  </p:clrMapOvr>
  <p:transition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1FE12-F852-4B12-9B87-00D1C7442BBE}" type="datetime1">
              <a:rPr lang="en-US" smtClean="0"/>
              <a:t>3/12/2019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/72</a:t>
            </a:r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52F89-4BD4-4BB7-BF7E-7E8E90DF5B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309975"/>
      </p:ext>
    </p:extLst>
  </p:cSld>
  <p:clrMapOvr>
    <a:masterClrMapping/>
  </p:clrMapOvr>
  <p:transition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7B0B7-5124-4585-930E-5C5510E4F341}" type="datetime1">
              <a:rPr lang="en-US" smtClean="0"/>
              <a:t>3/12/2019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/72</a:t>
            </a:r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63981-592D-42BA-A7B1-4A1CE2972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33763"/>
      </p:ext>
    </p:extLst>
  </p:cSld>
  <p:clrMapOvr>
    <a:masterClrMapping/>
  </p:clrMapOvr>
  <p:transition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F0201-E1A6-460B-8734-AFDA946ED0DF}" type="datetime1">
              <a:rPr lang="en-US" smtClean="0"/>
              <a:t>3/12/2019</a:t>
            </a:fld>
            <a:endParaRPr lang="en-US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/72</a:t>
            </a:r>
            <a:endParaRPr lang="en-US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263CA-213C-4465-81D8-7D15F97857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725"/>
      </p:ext>
    </p:extLst>
  </p:cSld>
  <p:clrMapOvr>
    <a:masterClrMapping/>
  </p:clrMapOvr>
  <p:transition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58F9F-B2B6-4A56-AF02-69497167EF11}" type="datetime1">
              <a:rPr lang="en-US" smtClean="0"/>
              <a:t>3/12/2019</a:t>
            </a:fld>
            <a:endParaRPr lang="en-US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/72</a:t>
            </a:r>
            <a:endParaRPr lang="en-US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B6080-17A1-4B5D-94A2-1A0E9A229D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49475"/>
      </p:ext>
    </p:extLst>
  </p:cSld>
  <p:clrMapOvr>
    <a:masterClrMapping/>
  </p:clrMapOvr>
  <p:transition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16099-E441-4C6C-BB19-C7ADCC423F99}" type="datetime1">
              <a:rPr lang="en-US" smtClean="0"/>
              <a:t>3/12/2019</a:t>
            </a:fld>
            <a:endParaRPr lang="en-US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/72</a:t>
            </a:r>
            <a:endParaRPr lang="en-US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C09D3-B8EC-4F56-8DF6-71B9A11CE3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563443"/>
      </p:ext>
    </p:extLst>
  </p:cSld>
  <p:clrMapOvr>
    <a:masterClrMapping/>
  </p:clrMapOvr>
  <p:transition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43821-45A7-4F6E-A9FF-C37712863BC0}" type="datetime1">
              <a:rPr lang="en-US" smtClean="0"/>
              <a:t>3/12/2019</a:t>
            </a:fld>
            <a:endParaRPr lang="en-US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/72</a:t>
            </a:r>
            <a:endParaRPr lang="en-US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D60E0-D171-45F9-BF9E-EC5378351A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22064"/>
      </p:ext>
    </p:extLst>
  </p:cSld>
  <p:clrMapOvr>
    <a:masterClrMapping/>
  </p:clrMapOvr>
  <p:transition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C79A2-A749-4C9A-B7B6-1CA0172D9013}" type="datetime1">
              <a:rPr lang="en-US" smtClean="0"/>
              <a:t>3/12/2019</a:t>
            </a:fld>
            <a:endParaRPr lang="en-US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/72</a:t>
            </a:r>
            <a:endParaRPr lang="en-US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38D21-0832-418D-A17C-EC772F529B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597267"/>
      </p:ext>
    </p:extLst>
  </p:cSld>
  <p:clrMapOvr>
    <a:masterClrMapping/>
  </p:clrMapOvr>
  <p:transition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Kliknij ikonę, aby dodać obraz</a:t>
            </a:r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383D4-D95A-4B4B-BD20-08CDDCE1B8E7}" type="datetime1">
              <a:rPr lang="en-US" smtClean="0"/>
              <a:t>3/12/2019</a:t>
            </a:fld>
            <a:endParaRPr lang="en-US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/72</a:t>
            </a:r>
            <a:endParaRPr lang="en-US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38130-BBAD-4BA3-8E2D-DD32C927A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34211"/>
      </p:ext>
    </p:extLst>
  </p:cSld>
  <p:clrMapOvr>
    <a:masterClrMapping/>
  </p:clrMapOvr>
  <p:transition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6E7F7-BC94-4FC4-AD3C-5D04B2E21A00}" type="datetime1">
              <a:rPr lang="en-US" smtClean="0"/>
              <a:t>3/12/2019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/72</a:t>
            </a:r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8F218-E57F-4828-ADE9-C8BA64F2FB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989909"/>
      </p:ext>
    </p:extLst>
  </p:cSld>
  <p:clrMapOvr>
    <a:masterClrMapping/>
  </p:clrMapOvr>
  <p:transition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AAA61-D158-4DC0-995B-923A68466A0C}" type="datetime1">
              <a:rPr lang="en-US" smtClean="0"/>
              <a:t>3/12/2019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/72</a:t>
            </a:r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A9A55-89AB-4BCC-BC8D-A24BA336CB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865325"/>
      </p:ext>
    </p:extLst>
  </p:cSld>
  <p:clrMapOvr>
    <a:masterClrMapping/>
  </p:clrMapOvr>
  <p:transition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4"/>
          <p:cNvSpPr txBox="1">
            <a:spLocks noChangeArrowheads="1"/>
          </p:cNvSpPr>
          <p:nvPr/>
        </p:nvSpPr>
        <p:spPr bwMode="auto">
          <a:xfrm>
            <a:off x="0" y="6546852"/>
            <a:ext cx="611188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5D288A0F-9BFC-4C80-92EB-33C71193D178}" type="slidenum">
              <a:rPr lang="pl-PL" altLang="pl-PL" sz="75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pl-PL" altLang="pl-PL" sz="75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ymbol zastępczy zawartości 2"/>
          <p:cNvSpPr>
            <a:spLocks noGrp="1"/>
          </p:cNvSpPr>
          <p:nvPr>
            <p:ph sz="half" idx="1"/>
          </p:nvPr>
        </p:nvSpPr>
        <p:spPr>
          <a:xfrm>
            <a:off x="755575" y="1556792"/>
            <a:ext cx="8262476" cy="5256584"/>
          </a:xfrm>
        </p:spPr>
        <p:txBody>
          <a:bodyPr lIns="0" rIns="0"/>
          <a:lstStyle>
            <a:lvl1pPr>
              <a:defRPr sz="2100">
                <a:latin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</a:defRPr>
            </a:lvl2pPr>
            <a:lvl3pPr>
              <a:defRPr sz="1500">
                <a:latin typeface="Calibri" panose="020F0502020204030204" pitchFamily="34" charset="0"/>
              </a:defRPr>
            </a:lvl3pPr>
            <a:lvl4pPr>
              <a:defRPr sz="1350">
                <a:latin typeface="Calibri" panose="020F0502020204030204" pitchFamily="34" charset="0"/>
              </a:defRPr>
            </a:lvl4pPr>
            <a:lvl5pPr>
              <a:defRPr sz="1350">
                <a:latin typeface="Calibri" panose="020F0502020204030204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tekstu 2"/>
          <p:cNvSpPr>
            <a:spLocks noGrp="1"/>
          </p:cNvSpPr>
          <p:nvPr>
            <p:ph type="body" idx="10"/>
          </p:nvPr>
        </p:nvSpPr>
        <p:spPr>
          <a:xfrm>
            <a:off x="755576" y="116632"/>
            <a:ext cx="8284723" cy="504056"/>
          </a:xfrm>
        </p:spPr>
        <p:txBody>
          <a:bodyPr lIns="0" anchor="ctr"/>
          <a:lstStyle>
            <a:lvl1pPr marL="0" marR="0" indent="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Symbol zastępczy tekstu 2"/>
          <p:cNvSpPr>
            <a:spLocks noGrp="1"/>
          </p:cNvSpPr>
          <p:nvPr>
            <p:ph type="body" idx="11"/>
          </p:nvPr>
        </p:nvSpPr>
        <p:spPr>
          <a:xfrm>
            <a:off x="755575" y="620688"/>
            <a:ext cx="8284724" cy="864096"/>
          </a:xfrm>
        </p:spPr>
        <p:txBody>
          <a:bodyPr lIns="0" anchor="ctr"/>
          <a:lstStyle>
            <a:lvl1pPr marL="0" marR="0" indent="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300" b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987480010"/>
      </p:ext>
    </p:extLst>
  </p:cSld>
  <p:clrMapOvr>
    <a:masterClrMapping/>
  </p:clrMapOvr>
  <p:transition>
    <p:randomBa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4"/>
          <p:cNvSpPr txBox="1">
            <a:spLocks noChangeArrowheads="1"/>
          </p:cNvSpPr>
          <p:nvPr/>
        </p:nvSpPr>
        <p:spPr bwMode="auto">
          <a:xfrm>
            <a:off x="0" y="6546850"/>
            <a:ext cx="611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5D288A0F-9BFC-4C80-92EB-33C71193D178}" type="slidenum">
              <a:rPr lang="pl-PL" altLang="pl-PL" sz="100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pl-PL" altLang="pl-PL" sz="1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ymbol zastępczy zawartości 2"/>
          <p:cNvSpPr>
            <a:spLocks noGrp="1"/>
          </p:cNvSpPr>
          <p:nvPr>
            <p:ph sz="half" idx="1"/>
          </p:nvPr>
        </p:nvSpPr>
        <p:spPr>
          <a:xfrm>
            <a:off x="755575" y="1556792"/>
            <a:ext cx="8262476" cy="5256584"/>
          </a:xfrm>
        </p:spPr>
        <p:txBody>
          <a:bodyPr lIns="0" rIns="0"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tekstu 2"/>
          <p:cNvSpPr>
            <a:spLocks noGrp="1"/>
          </p:cNvSpPr>
          <p:nvPr>
            <p:ph type="body" idx="10"/>
          </p:nvPr>
        </p:nvSpPr>
        <p:spPr>
          <a:xfrm>
            <a:off x="755575" y="116632"/>
            <a:ext cx="8284723" cy="50405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Symbol zastępczy tekstu 2"/>
          <p:cNvSpPr>
            <a:spLocks noGrp="1"/>
          </p:cNvSpPr>
          <p:nvPr>
            <p:ph type="body" idx="11"/>
          </p:nvPr>
        </p:nvSpPr>
        <p:spPr>
          <a:xfrm>
            <a:off x="755575" y="620688"/>
            <a:ext cx="8284724" cy="86409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371855532"/>
      </p:ext>
    </p:extLst>
  </p:cSld>
  <p:clrMapOvr>
    <a:masterClrMapping/>
  </p:clrMapOvr>
  <p:transition>
    <p:randomBa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4"/>
          <p:cNvSpPr txBox="1">
            <a:spLocks noChangeArrowheads="1"/>
          </p:cNvSpPr>
          <p:nvPr/>
        </p:nvSpPr>
        <p:spPr bwMode="auto">
          <a:xfrm>
            <a:off x="0" y="6546850"/>
            <a:ext cx="611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5D288A0F-9BFC-4C80-92EB-33C71193D178}" type="slidenum">
              <a:rPr lang="pl-PL" altLang="pl-PL" sz="100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pl-PL" altLang="pl-PL" sz="1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ymbol zastępczy zawartości 2"/>
          <p:cNvSpPr>
            <a:spLocks noGrp="1"/>
          </p:cNvSpPr>
          <p:nvPr>
            <p:ph sz="half" idx="1"/>
          </p:nvPr>
        </p:nvSpPr>
        <p:spPr>
          <a:xfrm>
            <a:off x="755575" y="1556792"/>
            <a:ext cx="8262476" cy="5256584"/>
          </a:xfrm>
        </p:spPr>
        <p:txBody>
          <a:bodyPr lIns="0" rIns="0"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tekstu 2"/>
          <p:cNvSpPr>
            <a:spLocks noGrp="1"/>
          </p:cNvSpPr>
          <p:nvPr>
            <p:ph type="body" idx="10"/>
          </p:nvPr>
        </p:nvSpPr>
        <p:spPr>
          <a:xfrm>
            <a:off x="755575" y="116632"/>
            <a:ext cx="8284723" cy="50405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Symbol zastępczy tekstu 2"/>
          <p:cNvSpPr>
            <a:spLocks noGrp="1"/>
          </p:cNvSpPr>
          <p:nvPr>
            <p:ph type="body" idx="11"/>
          </p:nvPr>
        </p:nvSpPr>
        <p:spPr>
          <a:xfrm>
            <a:off x="755575" y="620688"/>
            <a:ext cx="8284724" cy="86409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384000500"/>
      </p:ext>
    </p:extLst>
  </p:cSld>
  <p:clrMapOvr>
    <a:masterClrMapping/>
  </p:clrMapOvr>
  <p:transition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4"/>
          <p:cNvSpPr txBox="1">
            <a:spLocks noChangeArrowheads="1"/>
          </p:cNvSpPr>
          <p:nvPr/>
        </p:nvSpPr>
        <p:spPr bwMode="auto">
          <a:xfrm>
            <a:off x="0" y="6546850"/>
            <a:ext cx="611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5D288A0F-9BFC-4C80-92EB-33C71193D178}" type="slidenum">
              <a:rPr lang="pl-PL" altLang="pl-PL" sz="100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pl-PL" altLang="pl-PL" sz="1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ymbol zastępczy zawartości 2"/>
          <p:cNvSpPr>
            <a:spLocks noGrp="1"/>
          </p:cNvSpPr>
          <p:nvPr>
            <p:ph sz="half" idx="1"/>
          </p:nvPr>
        </p:nvSpPr>
        <p:spPr>
          <a:xfrm>
            <a:off x="755575" y="1556792"/>
            <a:ext cx="8262476" cy="5256584"/>
          </a:xfrm>
        </p:spPr>
        <p:txBody>
          <a:bodyPr lIns="0" rIns="0"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tekstu 2"/>
          <p:cNvSpPr>
            <a:spLocks noGrp="1"/>
          </p:cNvSpPr>
          <p:nvPr>
            <p:ph type="body" idx="10"/>
          </p:nvPr>
        </p:nvSpPr>
        <p:spPr>
          <a:xfrm>
            <a:off x="755575" y="116632"/>
            <a:ext cx="8284723" cy="50405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Symbol zastępczy tekstu 2"/>
          <p:cNvSpPr>
            <a:spLocks noGrp="1"/>
          </p:cNvSpPr>
          <p:nvPr>
            <p:ph type="body" idx="11"/>
          </p:nvPr>
        </p:nvSpPr>
        <p:spPr>
          <a:xfrm>
            <a:off x="755575" y="620688"/>
            <a:ext cx="8284724" cy="86409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476990286"/>
      </p:ext>
    </p:extLst>
  </p:cSld>
  <p:clrMapOvr>
    <a:masterClrMapping/>
  </p:clrMapOvr>
  <p:transition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4"/>
          <p:cNvSpPr txBox="1">
            <a:spLocks noChangeArrowheads="1"/>
          </p:cNvSpPr>
          <p:nvPr/>
        </p:nvSpPr>
        <p:spPr bwMode="auto">
          <a:xfrm>
            <a:off x="0" y="6546850"/>
            <a:ext cx="611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5D288A0F-9BFC-4C80-92EB-33C71193D178}" type="slidenum">
              <a:rPr lang="pl-PL" altLang="pl-PL" sz="100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pl-PL" altLang="pl-PL" sz="1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ymbol zastępczy zawartości 2"/>
          <p:cNvSpPr>
            <a:spLocks noGrp="1"/>
          </p:cNvSpPr>
          <p:nvPr>
            <p:ph sz="half" idx="1"/>
          </p:nvPr>
        </p:nvSpPr>
        <p:spPr>
          <a:xfrm>
            <a:off x="755575" y="1556792"/>
            <a:ext cx="8262476" cy="5256584"/>
          </a:xfrm>
        </p:spPr>
        <p:txBody>
          <a:bodyPr lIns="0" rIns="0"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tekstu 2"/>
          <p:cNvSpPr>
            <a:spLocks noGrp="1"/>
          </p:cNvSpPr>
          <p:nvPr>
            <p:ph type="body" idx="10"/>
          </p:nvPr>
        </p:nvSpPr>
        <p:spPr>
          <a:xfrm>
            <a:off x="755575" y="116632"/>
            <a:ext cx="8284723" cy="50405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Symbol zastępczy tekstu 2"/>
          <p:cNvSpPr>
            <a:spLocks noGrp="1"/>
          </p:cNvSpPr>
          <p:nvPr>
            <p:ph type="body" idx="11"/>
          </p:nvPr>
        </p:nvSpPr>
        <p:spPr>
          <a:xfrm>
            <a:off x="755575" y="620688"/>
            <a:ext cx="8284724" cy="86409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998563291"/>
      </p:ext>
    </p:extLst>
  </p:cSld>
  <p:clrMapOvr>
    <a:masterClrMapping/>
  </p:clrMapOvr>
  <p:transition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4"/>
          <p:cNvSpPr txBox="1">
            <a:spLocks noChangeArrowheads="1"/>
          </p:cNvSpPr>
          <p:nvPr/>
        </p:nvSpPr>
        <p:spPr bwMode="auto">
          <a:xfrm>
            <a:off x="0" y="6546850"/>
            <a:ext cx="611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5D288A0F-9BFC-4C80-92EB-33C71193D178}" type="slidenum">
              <a:rPr lang="pl-PL" altLang="pl-PL" sz="100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pl-PL" altLang="pl-PL" sz="1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ymbol zastępczy zawartości 2"/>
          <p:cNvSpPr>
            <a:spLocks noGrp="1"/>
          </p:cNvSpPr>
          <p:nvPr>
            <p:ph sz="half" idx="1"/>
          </p:nvPr>
        </p:nvSpPr>
        <p:spPr>
          <a:xfrm>
            <a:off x="755575" y="1556792"/>
            <a:ext cx="8262476" cy="5256584"/>
          </a:xfrm>
        </p:spPr>
        <p:txBody>
          <a:bodyPr lIns="0" rIns="0"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tekstu 2"/>
          <p:cNvSpPr>
            <a:spLocks noGrp="1"/>
          </p:cNvSpPr>
          <p:nvPr>
            <p:ph type="body" idx="10"/>
          </p:nvPr>
        </p:nvSpPr>
        <p:spPr>
          <a:xfrm>
            <a:off x="755575" y="116632"/>
            <a:ext cx="8284723" cy="50405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Symbol zastępczy tekstu 2"/>
          <p:cNvSpPr>
            <a:spLocks noGrp="1"/>
          </p:cNvSpPr>
          <p:nvPr>
            <p:ph type="body" idx="11"/>
          </p:nvPr>
        </p:nvSpPr>
        <p:spPr>
          <a:xfrm>
            <a:off x="755575" y="620688"/>
            <a:ext cx="8284724" cy="86409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470123667"/>
      </p:ext>
    </p:extLst>
  </p:cSld>
  <p:clrMapOvr>
    <a:masterClrMapping/>
  </p:clrMapOvr>
  <p:transition>
    <p:randomBa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4"/>
          <p:cNvSpPr txBox="1">
            <a:spLocks noChangeArrowheads="1"/>
          </p:cNvSpPr>
          <p:nvPr/>
        </p:nvSpPr>
        <p:spPr bwMode="auto">
          <a:xfrm>
            <a:off x="0" y="6546850"/>
            <a:ext cx="611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5D288A0F-9BFC-4C80-92EB-33C71193D178}" type="slidenum">
              <a:rPr lang="pl-PL" altLang="pl-PL" sz="100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pl-PL" altLang="pl-PL" sz="1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ymbol zastępczy zawartości 2"/>
          <p:cNvSpPr>
            <a:spLocks noGrp="1"/>
          </p:cNvSpPr>
          <p:nvPr>
            <p:ph sz="half" idx="1"/>
          </p:nvPr>
        </p:nvSpPr>
        <p:spPr>
          <a:xfrm>
            <a:off x="755575" y="1556792"/>
            <a:ext cx="8262476" cy="5256584"/>
          </a:xfrm>
        </p:spPr>
        <p:txBody>
          <a:bodyPr lIns="0" rIns="0"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tekstu 2"/>
          <p:cNvSpPr>
            <a:spLocks noGrp="1"/>
          </p:cNvSpPr>
          <p:nvPr>
            <p:ph type="body" idx="10"/>
          </p:nvPr>
        </p:nvSpPr>
        <p:spPr>
          <a:xfrm>
            <a:off x="755575" y="116632"/>
            <a:ext cx="8284723" cy="50405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Symbol zastępczy tekstu 2"/>
          <p:cNvSpPr>
            <a:spLocks noGrp="1"/>
          </p:cNvSpPr>
          <p:nvPr>
            <p:ph type="body" idx="11"/>
          </p:nvPr>
        </p:nvSpPr>
        <p:spPr>
          <a:xfrm>
            <a:off x="755575" y="620688"/>
            <a:ext cx="8284724" cy="86409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828017466"/>
      </p:ext>
    </p:extLst>
  </p:cSld>
  <p:clrMapOvr>
    <a:masterClrMapping/>
  </p:clrMapOvr>
  <p:transition>
    <p:randomBa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4"/>
          <p:cNvSpPr txBox="1">
            <a:spLocks noChangeArrowheads="1"/>
          </p:cNvSpPr>
          <p:nvPr/>
        </p:nvSpPr>
        <p:spPr bwMode="auto">
          <a:xfrm>
            <a:off x="0" y="6546850"/>
            <a:ext cx="611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5D288A0F-9BFC-4C80-92EB-33C71193D178}" type="slidenum">
              <a:rPr lang="pl-PL" altLang="pl-PL" sz="100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pl-PL" altLang="pl-PL" sz="1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ymbol zastępczy zawartości 2"/>
          <p:cNvSpPr>
            <a:spLocks noGrp="1"/>
          </p:cNvSpPr>
          <p:nvPr>
            <p:ph sz="half" idx="1"/>
          </p:nvPr>
        </p:nvSpPr>
        <p:spPr>
          <a:xfrm>
            <a:off x="755575" y="1556792"/>
            <a:ext cx="8262476" cy="5256584"/>
          </a:xfrm>
        </p:spPr>
        <p:txBody>
          <a:bodyPr lIns="0" rIns="0"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tekstu 2"/>
          <p:cNvSpPr>
            <a:spLocks noGrp="1"/>
          </p:cNvSpPr>
          <p:nvPr>
            <p:ph type="body" idx="10"/>
          </p:nvPr>
        </p:nvSpPr>
        <p:spPr>
          <a:xfrm>
            <a:off x="755575" y="116632"/>
            <a:ext cx="8284723" cy="50405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Symbol zastępczy tekstu 2"/>
          <p:cNvSpPr>
            <a:spLocks noGrp="1"/>
          </p:cNvSpPr>
          <p:nvPr>
            <p:ph type="body" idx="11"/>
          </p:nvPr>
        </p:nvSpPr>
        <p:spPr>
          <a:xfrm>
            <a:off x="755575" y="620688"/>
            <a:ext cx="8284724" cy="86409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0651411"/>
      </p:ext>
    </p:extLst>
  </p:cSld>
  <p:clrMapOvr>
    <a:masterClrMapping/>
  </p:clrMapOvr>
  <p:transition>
    <p:randomBa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4"/>
          <p:cNvSpPr txBox="1">
            <a:spLocks noChangeArrowheads="1"/>
          </p:cNvSpPr>
          <p:nvPr/>
        </p:nvSpPr>
        <p:spPr bwMode="auto">
          <a:xfrm>
            <a:off x="0" y="6546850"/>
            <a:ext cx="611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5D288A0F-9BFC-4C80-92EB-33C71193D178}" type="slidenum">
              <a:rPr lang="pl-PL" altLang="pl-PL" sz="100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pl-PL" altLang="pl-PL" sz="1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ymbol zastępczy zawartości 2"/>
          <p:cNvSpPr>
            <a:spLocks noGrp="1"/>
          </p:cNvSpPr>
          <p:nvPr>
            <p:ph sz="half" idx="1"/>
          </p:nvPr>
        </p:nvSpPr>
        <p:spPr>
          <a:xfrm>
            <a:off x="755575" y="1556792"/>
            <a:ext cx="8262476" cy="5256584"/>
          </a:xfrm>
        </p:spPr>
        <p:txBody>
          <a:bodyPr lIns="0" rIns="0"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tekstu 2"/>
          <p:cNvSpPr>
            <a:spLocks noGrp="1"/>
          </p:cNvSpPr>
          <p:nvPr>
            <p:ph type="body" idx="10"/>
          </p:nvPr>
        </p:nvSpPr>
        <p:spPr>
          <a:xfrm>
            <a:off x="755575" y="116632"/>
            <a:ext cx="8284723" cy="50405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Symbol zastępczy tekstu 2"/>
          <p:cNvSpPr>
            <a:spLocks noGrp="1"/>
          </p:cNvSpPr>
          <p:nvPr>
            <p:ph type="body" idx="11"/>
          </p:nvPr>
        </p:nvSpPr>
        <p:spPr>
          <a:xfrm>
            <a:off x="755575" y="620688"/>
            <a:ext cx="8284724" cy="86409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004827569"/>
      </p:ext>
    </p:extLst>
  </p:cSld>
  <p:clrMapOvr>
    <a:masterClrMapping/>
  </p:clrMapOvr>
  <p:transition>
    <p:randomBa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4"/>
          <p:cNvSpPr txBox="1">
            <a:spLocks noChangeArrowheads="1"/>
          </p:cNvSpPr>
          <p:nvPr/>
        </p:nvSpPr>
        <p:spPr bwMode="auto">
          <a:xfrm>
            <a:off x="0" y="6546850"/>
            <a:ext cx="611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5D288A0F-9BFC-4C80-92EB-33C71193D178}" type="slidenum">
              <a:rPr lang="pl-PL" altLang="pl-PL" sz="100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pl-PL" altLang="pl-PL" sz="1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ymbol zastępczy zawartości 2"/>
          <p:cNvSpPr>
            <a:spLocks noGrp="1"/>
          </p:cNvSpPr>
          <p:nvPr>
            <p:ph sz="half" idx="1"/>
          </p:nvPr>
        </p:nvSpPr>
        <p:spPr>
          <a:xfrm>
            <a:off x="755575" y="1556792"/>
            <a:ext cx="8262476" cy="5256584"/>
          </a:xfrm>
        </p:spPr>
        <p:txBody>
          <a:bodyPr lIns="0" rIns="0"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tekstu 2"/>
          <p:cNvSpPr>
            <a:spLocks noGrp="1"/>
          </p:cNvSpPr>
          <p:nvPr>
            <p:ph type="body" idx="10"/>
          </p:nvPr>
        </p:nvSpPr>
        <p:spPr>
          <a:xfrm>
            <a:off x="755575" y="116632"/>
            <a:ext cx="8284723" cy="50405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Symbol zastępczy tekstu 2"/>
          <p:cNvSpPr>
            <a:spLocks noGrp="1"/>
          </p:cNvSpPr>
          <p:nvPr>
            <p:ph type="body" idx="11"/>
          </p:nvPr>
        </p:nvSpPr>
        <p:spPr>
          <a:xfrm>
            <a:off x="755575" y="620688"/>
            <a:ext cx="8284724" cy="86409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93742978"/>
      </p:ext>
    </p:extLst>
  </p:cSld>
  <p:clrMapOvr>
    <a:masterClrMapping/>
  </p:clrMapOvr>
  <p:transition>
    <p:randomBa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4"/>
          <p:cNvSpPr txBox="1">
            <a:spLocks noChangeArrowheads="1"/>
          </p:cNvSpPr>
          <p:nvPr/>
        </p:nvSpPr>
        <p:spPr bwMode="auto">
          <a:xfrm>
            <a:off x="0" y="6546850"/>
            <a:ext cx="611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5D288A0F-9BFC-4C80-92EB-33C71193D178}" type="slidenum">
              <a:rPr lang="pl-PL" altLang="pl-PL" sz="100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pl-PL" altLang="pl-PL" sz="1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ymbol zastępczy zawartości 2"/>
          <p:cNvSpPr>
            <a:spLocks noGrp="1"/>
          </p:cNvSpPr>
          <p:nvPr>
            <p:ph sz="half" idx="1"/>
          </p:nvPr>
        </p:nvSpPr>
        <p:spPr>
          <a:xfrm>
            <a:off x="755575" y="1556792"/>
            <a:ext cx="8262476" cy="5256584"/>
          </a:xfrm>
        </p:spPr>
        <p:txBody>
          <a:bodyPr lIns="0" rIns="0"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tekstu 2"/>
          <p:cNvSpPr>
            <a:spLocks noGrp="1"/>
          </p:cNvSpPr>
          <p:nvPr>
            <p:ph type="body" idx="10"/>
          </p:nvPr>
        </p:nvSpPr>
        <p:spPr>
          <a:xfrm>
            <a:off x="755575" y="116632"/>
            <a:ext cx="8284723" cy="50405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Symbol zastępczy tekstu 2"/>
          <p:cNvSpPr>
            <a:spLocks noGrp="1"/>
          </p:cNvSpPr>
          <p:nvPr>
            <p:ph type="body" idx="11"/>
          </p:nvPr>
        </p:nvSpPr>
        <p:spPr>
          <a:xfrm>
            <a:off x="755575" y="620688"/>
            <a:ext cx="8284724" cy="86409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905452608"/>
      </p:ext>
    </p:extLst>
  </p:cSld>
  <p:clrMapOvr>
    <a:masterClrMapping/>
  </p:clrMapOvr>
  <p:transition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1150938" y="549275"/>
            <a:ext cx="7535862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3075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1150938" y="1520825"/>
            <a:ext cx="753586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AB80F5F-21BF-467E-A436-D45116292459}" type="datetime1">
              <a:rPr lang="en-US" smtClean="0"/>
              <a:t>3/12/2019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/72</a:t>
            </a:r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13676C7-3EB4-4B8E-AE27-4732CFA7E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</p:sldLayoutIdLst>
  <p:transition>
    <p:randomBar/>
  </p:transition>
  <p:timing>
    <p:tnLst>
      <p:par>
        <p:cTn id="1" dur="indefinite" restart="never" nodeType="tmRoot"/>
      </p:par>
    </p:tnLst>
  </p:timing>
  <p:hf sldNum="0" hdr="0" ftr="0" dt="0"/>
  <p:txStyles>
    <p:titleStyle>
      <a:lvl1pPr indent="355600"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Trebuchet MS" pitchFamily="34" charset="0"/>
          <a:ea typeface="+mj-ea"/>
          <a:cs typeface="+mj-cs"/>
        </a:defRPr>
      </a:lvl1pPr>
      <a:lvl2pPr indent="3556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rebuchet MS" pitchFamily="34" charset="0"/>
        </a:defRPr>
      </a:lvl2pPr>
      <a:lvl3pPr indent="3556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rebuchet MS" pitchFamily="34" charset="0"/>
        </a:defRPr>
      </a:lvl3pPr>
      <a:lvl4pPr indent="3556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rebuchet MS" pitchFamily="34" charset="0"/>
        </a:defRPr>
      </a:lvl4pPr>
      <a:lvl5pPr indent="3556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rebuchet MS" pitchFamily="34" charset="0"/>
        </a:defRPr>
      </a:lvl5pPr>
      <a:lvl6pPr marL="457200" indent="355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rebuchet MS" pitchFamily="34" charset="0"/>
        </a:defRPr>
      </a:lvl6pPr>
      <a:lvl7pPr marL="914400" indent="355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rebuchet MS" pitchFamily="34" charset="0"/>
        </a:defRPr>
      </a:lvl7pPr>
      <a:lvl8pPr marL="1371600" indent="355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rebuchet MS" pitchFamily="34" charset="0"/>
        </a:defRPr>
      </a:lvl8pPr>
      <a:lvl9pPr marL="1828800" indent="355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6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tiff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tif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51.tif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tiff"/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54.tif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57.tif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if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iff"/><Relationship Id="rId2" Type="http://schemas.openxmlformats.org/officeDocument/2006/relationships/image" Target="../media/image6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63.tif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tif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tiff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tiff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71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72.tif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jp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tif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tif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tif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tif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tif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tif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tif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0.png"/><Relationship Id="rId4" Type="http://schemas.openxmlformats.org/officeDocument/2006/relationships/image" Target="../media/image169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4.png"/><Relationship Id="rId4" Type="http://schemas.openxmlformats.org/officeDocument/2006/relationships/image" Target="../media/image173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8.png"/><Relationship Id="rId4" Type="http://schemas.openxmlformats.org/officeDocument/2006/relationships/image" Target="../media/image177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3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5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ytuł 1"/>
          <p:cNvSpPr>
            <a:spLocks noGrp="1"/>
          </p:cNvSpPr>
          <p:nvPr>
            <p:ph type="ctrTitle"/>
          </p:nvPr>
        </p:nvSpPr>
        <p:spPr>
          <a:xfrm>
            <a:off x="0" y="188640"/>
            <a:ext cx="8953500" cy="2556284"/>
          </a:xfrm>
        </p:spPr>
        <p:txBody>
          <a:bodyPr/>
          <a:lstStyle/>
          <a:p>
            <a:pPr indent="0" algn="ctr">
              <a:lnSpc>
                <a:spcPct val="120000"/>
              </a:lnSpc>
              <a:defRPr/>
            </a:pPr>
            <a:r>
              <a:rPr lang="pl-PL" b="1" dirty="0" smtClean="0">
                <a:solidFill>
                  <a:schemeClr val="tx2"/>
                </a:solidFill>
              </a:rPr>
              <a:t/>
            </a:r>
            <a:br>
              <a:rPr lang="pl-PL" b="1" dirty="0" smtClean="0">
                <a:solidFill>
                  <a:schemeClr val="tx2"/>
                </a:solidFill>
              </a:rPr>
            </a:br>
            <a:r>
              <a:rPr lang="pl-PL" b="1" dirty="0" smtClean="0">
                <a:solidFill>
                  <a:srgbClr val="A02F10"/>
                </a:solidFill>
              </a:rPr>
              <a:t>Wielkoobszarowe zagadnienia geotechniki:</a:t>
            </a:r>
            <a:br>
              <a:rPr lang="pl-PL" b="1" dirty="0" smtClean="0">
                <a:solidFill>
                  <a:srgbClr val="A02F10"/>
                </a:solidFill>
              </a:rPr>
            </a:br>
            <a:r>
              <a:rPr lang="pl-PL" sz="2400" b="1" dirty="0" smtClean="0">
                <a:solidFill>
                  <a:srgbClr val="A02F10"/>
                </a:solidFill>
              </a:rPr>
              <a:t>numeryczna rekonstrukcja geometrii, cech materiałowych, stanu naprężenia i odkształcenia </a:t>
            </a:r>
            <a:endParaRPr lang="pl-PL" sz="2400" b="1" strike="sngStrike" dirty="0" smtClean="0">
              <a:solidFill>
                <a:srgbClr val="A02F10"/>
              </a:solidFill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287524" y="2924944"/>
            <a:ext cx="8388932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u="sng" dirty="0" err="1"/>
              <a:t>Dariusz</a:t>
            </a:r>
            <a:r>
              <a:rPr lang="en-US" u="sng" dirty="0"/>
              <a:t> </a:t>
            </a:r>
            <a:r>
              <a:rPr lang="pl-PL" u="sng" dirty="0" smtClean="0"/>
              <a:t>Ł</a:t>
            </a:r>
            <a:r>
              <a:rPr lang="en-US" u="sng" dirty="0" err="1" smtClean="0"/>
              <a:t>yd</a:t>
            </a:r>
            <a:r>
              <a:rPr lang="pl-PL" u="sng" dirty="0" smtClean="0"/>
              <a:t>ż</a:t>
            </a:r>
            <a:r>
              <a:rPr lang="en-US" u="sng" dirty="0" err="1" smtClean="0"/>
              <a:t>ba</a:t>
            </a:r>
            <a:r>
              <a:rPr lang="en-US" u="sng" dirty="0"/>
              <a:t>,</a:t>
            </a:r>
            <a:r>
              <a:rPr lang="en-US" sz="2400" dirty="0"/>
              <a:t> </a:t>
            </a:r>
            <a:endParaRPr lang="pl-PL" sz="2400" dirty="0" smtClean="0"/>
          </a:p>
          <a:p>
            <a:pPr algn="ctr">
              <a:lnSpc>
                <a:spcPct val="150000"/>
              </a:lnSpc>
            </a:pPr>
            <a:r>
              <a:rPr lang="pl-PL" dirty="0" smtClean="0"/>
              <a:t>Irena Bagińska, Andrzej Batog, Jędrzej Dobrzański, Szczepan </a:t>
            </a:r>
            <a:r>
              <a:rPr lang="pl-PL" dirty="0" err="1" smtClean="0"/>
              <a:t>Grosel</a:t>
            </a:r>
            <a:r>
              <a:rPr lang="pl-PL" dirty="0" smtClean="0"/>
              <a:t>, </a:t>
            </a:r>
          </a:p>
          <a:p>
            <a:pPr algn="ctr">
              <a:lnSpc>
                <a:spcPct val="150000"/>
              </a:lnSpc>
            </a:pPr>
            <a:r>
              <a:rPr lang="pl-PL" dirty="0" smtClean="0"/>
              <a:t>Marek Kawa, Michał </a:t>
            </a:r>
            <a:r>
              <a:rPr lang="pl-PL" dirty="0" err="1" smtClean="0"/>
              <a:t>Pachnicz</a:t>
            </a:r>
            <a:r>
              <a:rPr lang="pl-PL" dirty="0" smtClean="0"/>
              <a:t>, </a:t>
            </a:r>
            <a:r>
              <a:rPr lang="en-US" dirty="0" smtClean="0"/>
              <a:t>A</a:t>
            </a:r>
            <a:r>
              <a:rPr lang="pl-PL" dirty="0" err="1" smtClean="0"/>
              <a:t>drian</a:t>
            </a:r>
            <a:r>
              <a:rPr lang="en-US" dirty="0" smtClean="0"/>
              <a:t> R</a:t>
            </a:r>
            <a:r>
              <a:rPr lang="pl-PL" dirty="0" err="1" smtClean="0"/>
              <a:t>óż</a:t>
            </a:r>
            <a:r>
              <a:rPr lang="en-US" dirty="0" smtClean="0"/>
              <a:t>a</a:t>
            </a:r>
            <a:r>
              <a:rPr lang="pl-PL" dirty="0" smtClean="0"/>
              <a:t>ń</a:t>
            </a:r>
            <a:r>
              <a:rPr lang="en-US" dirty="0" smtClean="0"/>
              <a:t>ski</a:t>
            </a:r>
            <a:r>
              <a:rPr lang="en-US" dirty="0"/>
              <a:t>, </a:t>
            </a:r>
            <a:r>
              <a:rPr lang="en-US" dirty="0" smtClean="0"/>
              <a:t>D</a:t>
            </a:r>
            <a:r>
              <a:rPr lang="pl-PL" dirty="0" err="1" smtClean="0"/>
              <a:t>amian</a:t>
            </a:r>
            <a:r>
              <a:rPr lang="en-US" dirty="0" smtClean="0"/>
              <a:t> </a:t>
            </a:r>
            <a:r>
              <a:rPr lang="en-US" dirty="0" err="1" smtClean="0"/>
              <a:t>Stefaniuk</a:t>
            </a:r>
            <a:r>
              <a:rPr lang="pl-PL" dirty="0" smtClean="0"/>
              <a:t>, </a:t>
            </a:r>
            <a:br>
              <a:rPr lang="pl-PL" dirty="0" smtClean="0"/>
            </a:br>
            <a:r>
              <a:rPr lang="pl-PL" dirty="0" smtClean="0"/>
              <a:t>Maciej Sobótka, Matylda </a:t>
            </a:r>
            <a:r>
              <a:rPr lang="pl-PL" dirty="0" err="1" smtClean="0"/>
              <a:t>Tankiewicz</a:t>
            </a:r>
            <a:endParaRPr lang="pl-PL" dirty="0" smtClean="0"/>
          </a:p>
          <a:p>
            <a:pPr algn="ctr">
              <a:lnSpc>
                <a:spcPct val="150000"/>
              </a:lnSpc>
            </a:pPr>
            <a:endParaRPr lang="pl-PL" dirty="0" smtClean="0"/>
          </a:p>
          <a:p>
            <a:pPr algn="ctr"/>
            <a:r>
              <a:rPr lang="pl-PL" sz="1600" b="0" i="1" dirty="0" smtClean="0"/>
              <a:t>Katedra Geotechniki, Hydrotechniki, Budownictwa Podziemnego i Wodnego,</a:t>
            </a:r>
          </a:p>
          <a:p>
            <a:pPr algn="ctr"/>
            <a:r>
              <a:rPr lang="pl-PL" sz="1600" b="0" i="1" dirty="0" smtClean="0"/>
              <a:t>Wydział </a:t>
            </a:r>
            <a:r>
              <a:rPr lang="pl-PL" sz="1600" b="0" i="1" dirty="0" smtClean="0"/>
              <a:t>Budownictwa Lądowego i Wodnego</a:t>
            </a:r>
            <a:r>
              <a:rPr lang="en-US" sz="1600" b="0" i="1" dirty="0" smtClean="0"/>
              <a:t>, </a:t>
            </a:r>
            <a:r>
              <a:rPr lang="pl-PL" sz="1600" b="0" i="1" dirty="0" smtClean="0"/>
              <a:t>Politechnika Wrocławska</a:t>
            </a:r>
            <a:br>
              <a:rPr lang="pl-PL" sz="1600" b="0" i="1" dirty="0" smtClean="0"/>
            </a:br>
            <a:endParaRPr lang="en-US" sz="1600" b="0" i="1" dirty="0"/>
          </a:p>
        </p:txBody>
      </p:sp>
      <p:sp>
        <p:nvSpPr>
          <p:cNvPr id="4" name="pole tekstowe 3"/>
          <p:cNvSpPr txBox="1"/>
          <p:nvPr/>
        </p:nvSpPr>
        <p:spPr>
          <a:xfrm>
            <a:off x="1642220" y="6273316"/>
            <a:ext cx="3037792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050" b="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Wrocław University of Science and Technology</a:t>
            </a:r>
            <a:endParaRPr lang="en-US" sz="1050" b="0" u="sng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007604" y="1826821"/>
            <a:ext cx="73808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 smtClean="0">
                <a:solidFill>
                  <a:srgbClr val="002060"/>
                </a:solidFill>
              </a:rPr>
              <a:t>Laboratoryjna Identyfikacja</a:t>
            </a:r>
            <a:r>
              <a:rPr lang="pl-PL" sz="2800" dirty="0" smtClean="0">
                <a:solidFill>
                  <a:srgbClr val="A02F10"/>
                </a:solidFill>
              </a:rPr>
              <a:t> </a:t>
            </a:r>
          </a:p>
          <a:p>
            <a:pPr algn="ctr"/>
            <a:r>
              <a:rPr lang="pl-PL" sz="2800" dirty="0" smtClean="0">
                <a:solidFill>
                  <a:srgbClr val="A02F10"/>
                </a:solidFill>
              </a:rPr>
              <a:t>„szybkozmiennych” cech materiałowych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909272999"/>
      </p:ext>
    </p:extLst>
  </p:cSld>
  <p:clrMapOvr>
    <a:masterClrMapping/>
  </p:clrMapOvr>
  <p:transition>
    <p:randomBa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5516" y="8620"/>
            <a:ext cx="8471284" cy="1295549"/>
          </a:xfrm>
        </p:spPr>
        <p:txBody>
          <a:bodyPr/>
          <a:lstStyle/>
          <a:p>
            <a:pPr algn="ctr"/>
            <a:r>
              <a:rPr lang="pl-PL" sz="2400" b="1" dirty="0" smtClean="0">
                <a:solidFill>
                  <a:schemeClr val="tx2"/>
                </a:solidFill>
              </a:rPr>
              <a:t/>
            </a:r>
            <a:br>
              <a:rPr lang="pl-PL" sz="2400" b="1" dirty="0" smtClean="0">
                <a:solidFill>
                  <a:schemeClr val="tx2"/>
                </a:solidFill>
              </a:rPr>
            </a:br>
            <a:r>
              <a:rPr lang="pl-PL" sz="2400" b="1" dirty="0" smtClean="0">
                <a:solidFill>
                  <a:schemeClr val="tx2"/>
                </a:solidFill>
              </a:rPr>
              <a:t>Korelacja </a:t>
            </a:r>
            <a:r>
              <a:rPr lang="pl-PL" sz="2400" b="1" dirty="0">
                <a:solidFill>
                  <a:schemeClr val="tx2"/>
                </a:solidFill>
              </a:rPr>
              <a:t>pomiędzy ponadwymiarowym przebraniem wyrobiska </a:t>
            </a:r>
            <a:r>
              <a:rPr lang="pl-PL" sz="2400" b="1" dirty="0" smtClean="0">
                <a:solidFill>
                  <a:schemeClr val="tx2"/>
                </a:solidFill>
              </a:rPr>
              <a:t>a </a:t>
            </a:r>
            <a:r>
              <a:rPr lang="pl-PL" sz="2400" b="1" dirty="0">
                <a:solidFill>
                  <a:schemeClr val="tx2"/>
                </a:solidFill>
              </a:rPr>
              <a:t>parametrami mikrostrukturalnymi badanych skał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226984" y="5133962"/>
            <a:ext cx="8489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Testy w skali mikro przeprowadzono dla 4 próbek nienaruszonych materiałów skalnych. Próbki pobrano z odwiertu K-3, którego rdzeń został odniesiony do profilu podłużnego </a:t>
            </a:r>
            <a:r>
              <a:rPr lang="pl-PL" dirty="0" smtClean="0"/>
              <a:t>tunelu.</a:t>
            </a:r>
            <a:endParaRPr lang="pl-PL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84784"/>
            <a:ext cx="4752528" cy="3686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4561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19572" y="404664"/>
            <a:ext cx="7535862" cy="719138"/>
          </a:xfrm>
        </p:spPr>
        <p:txBody>
          <a:bodyPr/>
          <a:lstStyle/>
          <a:p>
            <a:pPr algn="ctr"/>
            <a:r>
              <a:rPr lang="pl-PL" sz="2400" b="1" dirty="0" smtClean="0">
                <a:solidFill>
                  <a:schemeClr val="tx2"/>
                </a:solidFill>
              </a:rPr>
              <a:t>Lokalna („szybka”) zmienność parametrów </a:t>
            </a:r>
            <a:br>
              <a:rPr lang="pl-PL" sz="2400" b="1" dirty="0" smtClean="0">
                <a:solidFill>
                  <a:schemeClr val="tx2"/>
                </a:solidFill>
              </a:rPr>
            </a:br>
            <a:r>
              <a:rPr lang="pl-PL" sz="2400" b="1" dirty="0" smtClean="0">
                <a:solidFill>
                  <a:schemeClr val="tx2"/>
                </a:solidFill>
              </a:rPr>
              <a:t>mikrostrukturalnych badanych skał</a:t>
            </a:r>
            <a:endParaRPr lang="pl-PL" sz="2400" b="1" dirty="0">
              <a:solidFill>
                <a:schemeClr val="tx2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 cstate="print"/>
          <a:srcRect t="4186" r="2842" b="7018"/>
          <a:stretch/>
        </p:blipFill>
        <p:spPr bwMode="auto">
          <a:xfrm>
            <a:off x="612000" y="1880828"/>
            <a:ext cx="3960000" cy="36989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3" cstate="print"/>
          <a:srcRect t="4206" r="2901" b="4600"/>
          <a:stretch/>
        </p:blipFill>
        <p:spPr bwMode="auto">
          <a:xfrm>
            <a:off x="4716016" y="1867759"/>
            <a:ext cx="4104456" cy="372148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1852208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6" name="Obraz 5"/>
          <p:cNvPicPr/>
          <p:nvPr/>
        </p:nvPicPr>
        <p:blipFill rotWithShape="1">
          <a:blip r:embed="rId2" cstate="print"/>
          <a:srcRect t="3765" r="2823" b="7422"/>
          <a:stretch/>
        </p:blipFill>
        <p:spPr bwMode="auto">
          <a:xfrm>
            <a:off x="143508" y="1340768"/>
            <a:ext cx="3960000" cy="41033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3" cstate="print"/>
          <a:srcRect t="4197" r="2762" b="4743"/>
          <a:stretch/>
        </p:blipFill>
        <p:spPr bwMode="auto">
          <a:xfrm>
            <a:off x="4283968" y="1341854"/>
            <a:ext cx="4538980" cy="41033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9896711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4684"/>
            <a:ext cx="5964968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372944"/>
            <a:ext cx="3600000" cy="257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06602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" y="764703"/>
            <a:ext cx="4699048" cy="4743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908720"/>
            <a:ext cx="5081030" cy="4644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763770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8" y="140696"/>
            <a:ext cx="4500000" cy="6365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081" y="124313"/>
            <a:ext cx="4500000" cy="642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784195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6652"/>
            <a:ext cx="7596844" cy="6083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694377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1800" dirty="0"/>
              <a:t>A. Lokalna („szybka”) zmienność parametrów </a:t>
            </a:r>
            <a:br>
              <a:rPr lang="pl-PL" sz="1800" dirty="0"/>
            </a:br>
            <a:r>
              <a:rPr lang="pl-PL" sz="1800" dirty="0"/>
              <a:t>mikrostrukturalnych badanych skał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88840"/>
            <a:ext cx="7200000" cy="4326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906876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668" y="656692"/>
            <a:ext cx="6250410" cy="507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2988157"/>
      </p:ext>
    </p:extLst>
  </p:cSld>
  <p:clrMapOvr>
    <a:masterClrMapping/>
  </p:clrMapOvr>
  <p:transition>
    <p:randomBa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1800" dirty="0">
                <a:solidFill>
                  <a:srgbClr val="FFEBD5"/>
                </a:solidFill>
              </a:rPr>
              <a:t>B. Korelacja pomiędzy ponadwymiarowym przebraniem wyrobiska </a:t>
            </a:r>
            <a:br>
              <a:rPr lang="pl-PL" sz="1800" dirty="0">
                <a:solidFill>
                  <a:srgbClr val="FFEBD5"/>
                </a:solidFill>
              </a:rPr>
            </a:br>
            <a:r>
              <a:rPr lang="pl-PL" sz="1800" dirty="0">
                <a:solidFill>
                  <a:srgbClr val="FFEBD5"/>
                </a:solidFill>
              </a:rPr>
              <a:t>a parametrami mikrostrukturalnymi badanych skał</a:t>
            </a:r>
            <a:endParaRPr lang="pl-PL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16832"/>
            <a:ext cx="7272808" cy="442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181422"/>
      </p:ext>
    </p:extLst>
  </p:cSld>
  <p:clrMapOvr>
    <a:masterClrMapping/>
  </p:clrMapOvr>
  <p:transition>
    <p:randomBa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007604" y="1826821"/>
            <a:ext cx="73808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 smtClean="0">
                <a:solidFill>
                  <a:srgbClr val="002060"/>
                </a:solidFill>
              </a:rPr>
              <a:t>Segmentacja</a:t>
            </a:r>
            <a:r>
              <a:rPr lang="pl-PL" sz="2800" dirty="0" smtClean="0">
                <a:solidFill>
                  <a:srgbClr val="A02F10"/>
                </a:solidFill>
              </a:rPr>
              <a:t> </a:t>
            </a:r>
          </a:p>
          <a:p>
            <a:pPr algn="ctr"/>
            <a:r>
              <a:rPr lang="pl-PL" sz="2800" dirty="0" smtClean="0">
                <a:solidFill>
                  <a:srgbClr val="A02F10"/>
                </a:solidFill>
              </a:rPr>
              <a:t>numeryczne „wydzielanie” składników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2484583632"/>
      </p:ext>
    </p:extLst>
  </p:cSld>
  <p:clrMapOvr>
    <a:masterClrMapping/>
  </p:clrMapOvr>
  <p:transition>
    <p:randomBa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sondowania 2000-2019_razem z podziałem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9" r="32478" b="1903"/>
          <a:stretch/>
        </p:blipFill>
        <p:spPr bwMode="auto">
          <a:xfrm>
            <a:off x="1615440" y="416560"/>
            <a:ext cx="5913120" cy="60248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pole tekstowe 7"/>
          <p:cNvSpPr txBox="1"/>
          <p:nvPr/>
        </p:nvSpPr>
        <p:spPr>
          <a:xfrm>
            <a:off x="827584" y="16724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C00000"/>
                </a:solidFill>
              </a:rPr>
              <a:t>Mapa obszaru 1</a:t>
            </a:r>
            <a:endParaRPr lang="pl-PL" dirty="0">
              <a:solidFill>
                <a:srgbClr val="C00000"/>
              </a:solidFill>
            </a:endParaRPr>
          </a:p>
        </p:txBody>
      </p:sp>
      <p:sp>
        <p:nvSpPr>
          <p:cNvPr id="9" name="Owal 8"/>
          <p:cNvSpPr/>
          <p:nvPr/>
        </p:nvSpPr>
        <p:spPr>
          <a:xfrm>
            <a:off x="5436096" y="3573016"/>
            <a:ext cx="1152128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5724128" y="4429756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FF0000"/>
                </a:solidFill>
              </a:rPr>
              <a:t>Podobszar „A”</a:t>
            </a:r>
          </a:p>
          <a:p>
            <a:r>
              <a:rPr lang="pl-PL" dirty="0" smtClean="0">
                <a:solidFill>
                  <a:srgbClr val="FF0000"/>
                </a:solidFill>
              </a:rPr>
              <a:t>21 badań </a:t>
            </a:r>
            <a:r>
              <a:rPr lang="pl-PL" dirty="0" err="1" smtClean="0">
                <a:solidFill>
                  <a:srgbClr val="FF0000"/>
                </a:solidFill>
              </a:rPr>
              <a:t>CPTu</a:t>
            </a:r>
            <a:endParaRPr lang="pl-P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178404"/>
      </p:ext>
    </p:extLst>
  </p:cSld>
  <p:clrMapOvr>
    <a:masterClrMapping/>
  </p:clrMapOvr>
  <p:transition>
    <p:randomBa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20" y="317038"/>
            <a:ext cx="4114800" cy="4025275"/>
          </a:xfrm>
          <a:prstGeom prst="rect">
            <a:avLst/>
          </a:prstGeom>
        </p:spPr>
      </p:pic>
      <p:pic>
        <p:nvPicPr>
          <p:cNvPr id="3" name="Obraz 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16" y="4437112"/>
            <a:ext cx="3848735" cy="2304256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2332395" y="54868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0070C0"/>
                </a:solidFill>
              </a:rPr>
              <a:t>średnia</a:t>
            </a:r>
            <a:endParaRPr lang="pl-PL" dirty="0">
              <a:solidFill>
                <a:srgbClr val="0070C0"/>
              </a:solidFill>
            </a:endParaRPr>
          </a:p>
        </p:txBody>
      </p:sp>
      <p:cxnSp>
        <p:nvCxnSpPr>
          <p:cNvPr id="6" name="Łącznik prosty ze strzałką 5"/>
          <p:cNvCxnSpPr/>
          <p:nvPr/>
        </p:nvCxnSpPr>
        <p:spPr>
          <a:xfrm flipH="1">
            <a:off x="1396292" y="836712"/>
            <a:ext cx="936103" cy="36004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" name="pole tekstowe 6"/>
          <p:cNvSpPr txBox="1"/>
          <p:nvPr/>
        </p:nvSpPr>
        <p:spPr>
          <a:xfrm>
            <a:off x="2558764" y="103040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FF0066"/>
                </a:solidFill>
              </a:rPr>
              <a:t>odchylenie stand.</a:t>
            </a:r>
            <a:endParaRPr lang="pl-PL" dirty="0">
              <a:solidFill>
                <a:srgbClr val="FF0066"/>
              </a:solidFill>
            </a:endParaRPr>
          </a:p>
        </p:txBody>
      </p:sp>
      <p:cxnSp>
        <p:nvCxnSpPr>
          <p:cNvPr id="9" name="Łącznik prosty ze strzałką 8"/>
          <p:cNvCxnSpPr/>
          <p:nvPr/>
        </p:nvCxnSpPr>
        <p:spPr>
          <a:xfrm flipH="1">
            <a:off x="1612316" y="1327724"/>
            <a:ext cx="1224136" cy="445092"/>
          </a:xfrm>
          <a:prstGeom prst="straightConnector1">
            <a:avLst/>
          </a:prstGeom>
          <a:ln w="28575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ole tekstowe 9"/>
          <p:cNvSpPr txBox="1"/>
          <p:nvPr/>
        </p:nvSpPr>
        <p:spPr>
          <a:xfrm>
            <a:off x="2346288" y="0"/>
            <a:ext cx="1254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q</a:t>
            </a:r>
            <a:r>
              <a:rPr lang="pl-PL" baseline="-25000" dirty="0" err="1" smtClean="0"/>
              <a:t>c</a:t>
            </a:r>
            <a:r>
              <a:rPr lang="pl-PL" dirty="0" smtClean="0"/>
              <a:t> [</a:t>
            </a:r>
            <a:r>
              <a:rPr lang="pl-PL" dirty="0" err="1" smtClean="0"/>
              <a:t>Mpa</a:t>
            </a:r>
            <a:r>
              <a:rPr lang="pl-PL" dirty="0" smtClean="0"/>
              <a:t>]</a:t>
            </a:r>
            <a:endParaRPr lang="pl-PL" baseline="-25000" dirty="0"/>
          </a:p>
        </p:txBody>
      </p:sp>
      <p:sp>
        <p:nvSpPr>
          <p:cNvPr id="11" name="pole tekstowe 10"/>
          <p:cNvSpPr txBox="1"/>
          <p:nvPr/>
        </p:nvSpPr>
        <p:spPr>
          <a:xfrm rot="16200000">
            <a:off x="-223889" y="311711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Głębokość [m]</a:t>
            </a:r>
            <a:endParaRPr lang="pl-PL" baseline="-25000" dirty="0"/>
          </a:p>
        </p:txBody>
      </p:sp>
      <p:pic>
        <p:nvPicPr>
          <p:cNvPr id="12" name="Obraz 1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285" y="319703"/>
            <a:ext cx="4346575" cy="4022610"/>
          </a:xfrm>
          <a:prstGeom prst="rect">
            <a:avLst/>
          </a:prstGeom>
        </p:spPr>
      </p:pic>
      <p:sp>
        <p:nvSpPr>
          <p:cNvPr id="13" name="pole tekstowe 12"/>
          <p:cNvSpPr txBox="1"/>
          <p:nvPr/>
        </p:nvSpPr>
        <p:spPr>
          <a:xfrm>
            <a:off x="6300192" y="-42635"/>
            <a:ext cx="1254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f</a:t>
            </a:r>
            <a:r>
              <a:rPr lang="pl-PL" baseline="-25000" dirty="0" err="1" smtClean="0"/>
              <a:t>s</a:t>
            </a:r>
            <a:r>
              <a:rPr lang="pl-PL" dirty="0" smtClean="0"/>
              <a:t> [</a:t>
            </a:r>
            <a:r>
              <a:rPr lang="pl-PL" dirty="0" err="1" smtClean="0"/>
              <a:t>Mpa</a:t>
            </a:r>
            <a:r>
              <a:rPr lang="pl-PL" dirty="0" smtClean="0"/>
              <a:t>]</a:t>
            </a:r>
            <a:endParaRPr lang="pl-PL" baseline="-25000" dirty="0"/>
          </a:p>
        </p:txBody>
      </p:sp>
      <p:pic>
        <p:nvPicPr>
          <p:cNvPr id="14" name="Obraz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339" y="4437113"/>
            <a:ext cx="4175760" cy="230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7632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31" y="1124744"/>
            <a:ext cx="3888432" cy="2160240"/>
          </a:xfrm>
          <a:prstGeom prst="rect">
            <a:avLst/>
          </a:prstGeom>
        </p:spPr>
      </p:pic>
      <p:pic>
        <p:nvPicPr>
          <p:cNvPr id="3" name="Obraz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943" y="1124744"/>
            <a:ext cx="4248472" cy="216024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1095620" y="260648"/>
            <a:ext cx="405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Dekonwolucja</a:t>
            </a:r>
            <a:r>
              <a:rPr lang="pl-PL" dirty="0" smtClean="0"/>
              <a:t> wg. dwóch składników</a:t>
            </a:r>
            <a:endParaRPr lang="pl-PL" baseline="-250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05" y="3779748"/>
            <a:ext cx="3918558" cy="2558329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5" y="3716338"/>
            <a:ext cx="4149390" cy="2621739"/>
          </a:xfrm>
          <a:prstGeom prst="rect">
            <a:avLst/>
          </a:prstGeom>
        </p:spPr>
      </p:pic>
      <p:sp>
        <p:nvSpPr>
          <p:cNvPr id="9" name="Owal 8"/>
          <p:cNvSpPr/>
          <p:nvPr/>
        </p:nvSpPr>
        <p:spPr>
          <a:xfrm>
            <a:off x="1187624" y="2593583"/>
            <a:ext cx="594536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Owal 9"/>
          <p:cNvSpPr/>
          <p:nvPr/>
        </p:nvSpPr>
        <p:spPr>
          <a:xfrm>
            <a:off x="5004048" y="2593583"/>
            <a:ext cx="594536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974816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67" y="573087"/>
            <a:ext cx="5879465" cy="5711825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925814" y="68837"/>
            <a:ext cx="405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Wydzielenie wg. dwóch składników</a:t>
            </a:r>
            <a:endParaRPr lang="pl-PL" baseline="-250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2208331" y="4005064"/>
            <a:ext cx="419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q</a:t>
            </a:r>
            <a:r>
              <a:rPr lang="pl-PL" baseline="-25000" dirty="0" err="1" smtClean="0"/>
              <a:t>c</a:t>
            </a:r>
            <a:endParaRPr lang="pl-PL" baseline="-25000" dirty="0"/>
          </a:p>
        </p:txBody>
      </p:sp>
      <p:cxnSp>
        <p:nvCxnSpPr>
          <p:cNvPr id="6" name="Łącznik prosty ze strzałką 5"/>
          <p:cNvCxnSpPr/>
          <p:nvPr/>
        </p:nvCxnSpPr>
        <p:spPr>
          <a:xfrm flipV="1">
            <a:off x="2483768" y="3789040"/>
            <a:ext cx="176871" cy="2955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/>
          <p:cNvSpPr txBox="1"/>
          <p:nvPr/>
        </p:nvSpPr>
        <p:spPr>
          <a:xfrm>
            <a:off x="2903128" y="4014300"/>
            <a:ext cx="1254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f</a:t>
            </a:r>
            <a:r>
              <a:rPr lang="pl-PL" baseline="-25000" dirty="0" err="1" smtClean="0"/>
              <a:t>s</a:t>
            </a:r>
            <a:endParaRPr lang="pl-PL" baseline="-25000" dirty="0"/>
          </a:p>
        </p:txBody>
      </p:sp>
      <p:cxnSp>
        <p:nvCxnSpPr>
          <p:cNvPr id="13" name="Łącznik prosty ze strzałką 12"/>
          <p:cNvCxnSpPr/>
          <p:nvPr/>
        </p:nvCxnSpPr>
        <p:spPr>
          <a:xfrm flipH="1" flipV="1">
            <a:off x="2802016" y="3793688"/>
            <a:ext cx="134060" cy="2908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/>
          <p:cNvCxnSpPr/>
          <p:nvPr/>
        </p:nvCxnSpPr>
        <p:spPr>
          <a:xfrm>
            <a:off x="3059832" y="1891004"/>
            <a:ext cx="360040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17"/>
          <p:cNvCxnSpPr/>
          <p:nvPr/>
        </p:nvCxnSpPr>
        <p:spPr>
          <a:xfrm>
            <a:off x="3055215" y="1960280"/>
            <a:ext cx="360040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18"/>
          <p:cNvCxnSpPr/>
          <p:nvPr/>
        </p:nvCxnSpPr>
        <p:spPr>
          <a:xfrm>
            <a:off x="3497943" y="3212976"/>
            <a:ext cx="360040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19"/>
          <p:cNvCxnSpPr/>
          <p:nvPr/>
        </p:nvCxnSpPr>
        <p:spPr>
          <a:xfrm>
            <a:off x="3497943" y="3365376"/>
            <a:ext cx="360040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wal 20"/>
          <p:cNvSpPr/>
          <p:nvPr/>
        </p:nvSpPr>
        <p:spPr>
          <a:xfrm>
            <a:off x="2936076" y="1628800"/>
            <a:ext cx="594536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Owal 21"/>
          <p:cNvSpPr/>
          <p:nvPr/>
        </p:nvSpPr>
        <p:spPr>
          <a:xfrm>
            <a:off x="3380695" y="3006187"/>
            <a:ext cx="594536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176956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az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127741"/>
            <a:ext cx="4077383" cy="2157243"/>
          </a:xfrm>
          <a:prstGeom prst="rect">
            <a:avLst/>
          </a:prstGeom>
        </p:spPr>
      </p:pic>
      <p:pic>
        <p:nvPicPr>
          <p:cNvPr id="11" name="Obraz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05" y="1127741"/>
            <a:ext cx="3918559" cy="2157243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1095620" y="260648"/>
            <a:ext cx="405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Dekonwolucja</a:t>
            </a:r>
            <a:r>
              <a:rPr lang="pl-PL" dirty="0" smtClean="0"/>
              <a:t> wg. trzech składników</a:t>
            </a:r>
            <a:endParaRPr lang="pl-PL" baseline="-25000" dirty="0"/>
          </a:p>
        </p:txBody>
      </p:sp>
      <p:sp>
        <p:nvSpPr>
          <p:cNvPr id="9" name="Owal 8"/>
          <p:cNvSpPr/>
          <p:nvPr/>
        </p:nvSpPr>
        <p:spPr>
          <a:xfrm>
            <a:off x="1187624" y="2593583"/>
            <a:ext cx="594536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Owal 9"/>
          <p:cNvSpPr/>
          <p:nvPr/>
        </p:nvSpPr>
        <p:spPr>
          <a:xfrm>
            <a:off x="5004048" y="2593583"/>
            <a:ext cx="594536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Owal 12"/>
          <p:cNvSpPr/>
          <p:nvPr/>
        </p:nvSpPr>
        <p:spPr>
          <a:xfrm>
            <a:off x="2088487" y="1196752"/>
            <a:ext cx="594536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Owal 14"/>
          <p:cNvSpPr/>
          <p:nvPr/>
        </p:nvSpPr>
        <p:spPr>
          <a:xfrm>
            <a:off x="5940152" y="1127741"/>
            <a:ext cx="594536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43" y="3716338"/>
            <a:ext cx="3918559" cy="2621739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1" y="3710937"/>
            <a:ext cx="4077383" cy="2627140"/>
          </a:xfrm>
          <a:prstGeom prst="rect">
            <a:avLst/>
          </a:prstGeom>
        </p:spPr>
      </p:pic>
      <p:sp>
        <p:nvSpPr>
          <p:cNvPr id="18" name="pole tekstowe 17"/>
          <p:cNvSpPr txBox="1"/>
          <p:nvPr/>
        </p:nvSpPr>
        <p:spPr>
          <a:xfrm>
            <a:off x="1772110" y="257689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FF0000"/>
                </a:solidFill>
              </a:rPr>
              <a:t>Teraz ok!</a:t>
            </a:r>
            <a:endParaRPr lang="pl-P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49166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049" name="Obraz 9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620688"/>
            <a:ext cx="5943600" cy="581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6270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2925814" y="68837"/>
            <a:ext cx="405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Wydzielenie wg. trzech składników</a:t>
            </a:r>
            <a:endParaRPr lang="pl-PL" baseline="-25000" dirty="0"/>
          </a:p>
        </p:txBody>
      </p:sp>
      <p:sp>
        <p:nvSpPr>
          <p:cNvPr id="6" name="Owal 5"/>
          <p:cNvSpPr/>
          <p:nvPr/>
        </p:nvSpPr>
        <p:spPr>
          <a:xfrm>
            <a:off x="3131840" y="908720"/>
            <a:ext cx="594536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235235" y="980728"/>
            <a:ext cx="360040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/>
          <p:cNvCxnSpPr/>
          <p:nvPr/>
        </p:nvCxnSpPr>
        <p:spPr>
          <a:xfrm>
            <a:off x="3235235" y="1340768"/>
            <a:ext cx="360040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wal 8"/>
          <p:cNvSpPr/>
          <p:nvPr/>
        </p:nvSpPr>
        <p:spPr>
          <a:xfrm>
            <a:off x="5498868" y="4647946"/>
            <a:ext cx="594536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0" name="Łącznik prosty 9"/>
          <p:cNvCxnSpPr/>
          <p:nvPr/>
        </p:nvCxnSpPr>
        <p:spPr>
          <a:xfrm>
            <a:off x="5637007" y="4797152"/>
            <a:ext cx="360040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>
            <a:off x="5627771" y="4942270"/>
            <a:ext cx="360040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11"/>
          <p:cNvCxnSpPr/>
          <p:nvPr/>
        </p:nvCxnSpPr>
        <p:spPr>
          <a:xfrm>
            <a:off x="5625352" y="5085184"/>
            <a:ext cx="360040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e tekstowe 12"/>
          <p:cNvSpPr txBox="1"/>
          <p:nvPr/>
        </p:nvSpPr>
        <p:spPr>
          <a:xfrm>
            <a:off x="2411760" y="6473708"/>
            <a:ext cx="5132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FF0000"/>
                </a:solidFill>
              </a:rPr>
              <a:t>W wielu miejscach bardzo dobra zbieżność</a:t>
            </a:r>
            <a:endParaRPr lang="pl-PL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32399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82" y="0"/>
            <a:ext cx="6937035" cy="6858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971600" y="548680"/>
            <a:ext cx="4052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Wydzielenie wg. </a:t>
            </a:r>
          </a:p>
          <a:p>
            <a:r>
              <a:rPr lang="pl-PL" dirty="0" smtClean="0"/>
              <a:t>trzech składników</a:t>
            </a:r>
            <a:endParaRPr lang="pl-PL" baseline="-25000" dirty="0"/>
          </a:p>
        </p:txBody>
      </p:sp>
      <p:sp>
        <p:nvSpPr>
          <p:cNvPr id="5" name="pole tekstowe 4"/>
          <p:cNvSpPr txBox="1"/>
          <p:nvPr/>
        </p:nvSpPr>
        <p:spPr>
          <a:xfrm>
            <a:off x="4769552" y="2065628"/>
            <a:ext cx="196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5 (nie występuje)</a:t>
            </a:r>
            <a:endParaRPr lang="pl-PL" baseline="-25000" dirty="0"/>
          </a:p>
        </p:txBody>
      </p:sp>
      <p:sp>
        <p:nvSpPr>
          <p:cNvPr id="6" name="pole tekstowe 5"/>
          <p:cNvSpPr txBox="1"/>
          <p:nvPr/>
        </p:nvSpPr>
        <p:spPr>
          <a:xfrm rot="16200000">
            <a:off x="2335162" y="4657726"/>
            <a:ext cx="196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8</a:t>
            </a:r>
            <a:r>
              <a:rPr lang="pl-PL" dirty="0" smtClean="0"/>
              <a:t> (nie występuje)</a:t>
            </a:r>
            <a:endParaRPr lang="pl-PL" baseline="-25000" dirty="0"/>
          </a:p>
        </p:txBody>
      </p:sp>
    </p:spTree>
    <p:extLst>
      <p:ext uri="{BB962C8B-B14F-4D97-AF65-F5344CB8AC3E}">
        <p14:creationId xmlns:p14="http://schemas.microsoft.com/office/powerpoint/2010/main" val="348251383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007604" y="1826821"/>
            <a:ext cx="73808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 smtClean="0">
                <a:solidFill>
                  <a:srgbClr val="002060"/>
                </a:solidFill>
              </a:rPr>
              <a:t>Numeryczna</a:t>
            </a:r>
            <a:r>
              <a:rPr lang="pl-PL" sz="2800" dirty="0" smtClean="0">
                <a:solidFill>
                  <a:srgbClr val="A02F10"/>
                </a:solidFill>
              </a:rPr>
              <a:t> </a:t>
            </a:r>
          </a:p>
          <a:p>
            <a:pPr algn="ctr"/>
            <a:r>
              <a:rPr lang="pl-PL" sz="2800" dirty="0" smtClean="0">
                <a:solidFill>
                  <a:srgbClr val="A02F10"/>
                </a:solidFill>
              </a:rPr>
              <a:t>rekonstrukcja geometrii 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3158755966"/>
      </p:ext>
    </p:extLst>
  </p:cSld>
  <p:clrMapOvr>
    <a:masterClrMapping/>
  </p:clrMapOvr>
  <p:transition>
    <p:randomBa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897712" y="206937"/>
            <a:ext cx="7490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Podobszar „A” z badaniami </a:t>
            </a:r>
            <a:r>
              <a:rPr lang="pl-PL" dirty="0" err="1" smtClean="0"/>
              <a:t>CPTu</a:t>
            </a:r>
            <a:r>
              <a:rPr lang="pl-PL" dirty="0" smtClean="0"/>
              <a:t> z zaznaczonymi </a:t>
            </a:r>
            <a:r>
              <a:rPr lang="pl-PL" dirty="0" err="1" smtClean="0"/>
              <a:t>wydzieleniami</a:t>
            </a:r>
            <a:endParaRPr lang="pl-PL" baseline="-25000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873858"/>
            <a:ext cx="8460432" cy="511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10324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6603" y="-189408"/>
            <a:ext cx="8954695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l-PL" altLang="pl-PL" sz="320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Kriging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 to metoda interpolacji </a:t>
            </a:r>
            <a:r>
              <a:rPr kumimoji="0" lang="pl-PL" altLang="pl-PL" sz="220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geostatystycznej</a:t>
            </a:r>
            <a:r>
              <a:rPr lang="pl-PL" altLang="pl-PL" sz="22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;</a:t>
            </a:r>
          </a:p>
          <a:p>
            <a:pPr marL="342900" marR="0" lvl="0" indent="-34290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Zakłada losowy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charakter wartości zmiennej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środowiskowej</a:t>
            </a:r>
            <a:r>
              <a:rPr lang="pl-PL" altLang="pl-PL" sz="2200" dirty="0" smtClean="0">
                <a:ea typeface="Calibri" pitchFamily="34" charset="0"/>
                <a:cs typeface="Times New Roman" pitchFamily="18" charset="0"/>
              </a:rPr>
              <a:t>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Polega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na znajdowaniu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warunkowej wartości oczekiwanej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w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określonym punkcie przestrzeni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w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terminach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wartości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altLang="pl-PL" sz="2200" dirty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pl-PL" altLang="pl-PL" sz="22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zmiennej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środowiskowej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pomierzonej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w dyskretnych </a:t>
            </a:r>
            <a:endParaRPr kumimoji="0" lang="pl-PL" altLang="pl-PL" sz="220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lang="pl-PL" altLang="pl-PL" sz="2200" dirty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pl-PL" altLang="pl-PL" sz="22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punktach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pomiarowych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</a:t>
            </a:r>
            <a:endParaRPr kumimoji="0" lang="pl-PL" altLang="pl-PL" sz="2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Zakłada,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że zmienna środowiskowa jest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stacjonarnym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l-PL" altLang="pl-PL" sz="2200" dirty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pl-PL" altLang="pl-PL" sz="22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gaussowskim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procesem stochastycznym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o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łącznych rozkładach </a:t>
            </a:r>
            <a:endParaRPr kumimoji="0" lang="pl-PL" altLang="pl-PL" sz="2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l-PL" altLang="pl-PL" sz="2200" dirty="0">
                <a:ea typeface="Calibri" pitchFamily="34" charset="0"/>
                <a:cs typeface="Times New Roman" pitchFamily="18" charset="0"/>
              </a:rPr>
              <a:t> </a:t>
            </a:r>
            <a:r>
              <a:rPr lang="pl-PL" altLang="pl-PL" sz="2200" dirty="0" smtClean="0"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prawdopodobieństwa </a:t>
            </a:r>
            <a:r>
              <a:rPr kumimoji="0" lang="pl-PL" altLang="pl-PL" sz="2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– normalnych. </a:t>
            </a:r>
            <a:endParaRPr kumimoji="0" lang="pl-PL" altLang="pl-PL" sz="2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2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1025" name="Obraz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892588"/>
            <a:ext cx="8928992" cy="48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17728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650859"/>
      </p:ext>
    </p:extLst>
  </p:cSld>
  <p:clrMapOvr>
    <a:masterClrMapping/>
  </p:clrMapOvr>
  <p:transition>
    <p:randomBa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52736"/>
            <a:ext cx="8388424" cy="5112207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013176"/>
            <a:ext cx="1512168" cy="1511106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860768" y="332656"/>
            <a:ext cx="405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Wyniki </a:t>
            </a:r>
            <a:r>
              <a:rPr lang="pl-PL" dirty="0" err="1" smtClean="0"/>
              <a:t>krigingu</a:t>
            </a:r>
            <a:r>
              <a:rPr lang="pl-PL" dirty="0" smtClean="0"/>
              <a:t>: wszystkie składniki</a:t>
            </a:r>
            <a:endParaRPr lang="pl-PL" baseline="-25000" dirty="0"/>
          </a:p>
        </p:txBody>
      </p:sp>
    </p:spTree>
    <p:extLst>
      <p:ext uri="{BB962C8B-B14F-4D97-AF65-F5344CB8AC3E}">
        <p14:creationId xmlns:p14="http://schemas.microsoft.com/office/powerpoint/2010/main" val="214152373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52736"/>
            <a:ext cx="8388424" cy="5112207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013176"/>
            <a:ext cx="1512168" cy="1511106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860768" y="332656"/>
            <a:ext cx="405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Wyniki </a:t>
            </a:r>
            <a:r>
              <a:rPr lang="pl-PL" dirty="0" err="1"/>
              <a:t>krigingu</a:t>
            </a:r>
            <a:r>
              <a:rPr lang="pl-PL" dirty="0"/>
              <a:t>: b</a:t>
            </a:r>
            <a:r>
              <a:rPr lang="pl-PL" dirty="0" smtClean="0"/>
              <a:t>ez składnika 2</a:t>
            </a:r>
            <a:endParaRPr lang="pl-PL" baseline="-25000" dirty="0"/>
          </a:p>
        </p:txBody>
      </p:sp>
    </p:spTree>
    <p:extLst>
      <p:ext uri="{BB962C8B-B14F-4D97-AF65-F5344CB8AC3E}">
        <p14:creationId xmlns:p14="http://schemas.microsoft.com/office/powerpoint/2010/main" val="3595984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82" y="1064994"/>
            <a:ext cx="8386618" cy="5112207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013176"/>
            <a:ext cx="1512168" cy="1511106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860768" y="332656"/>
            <a:ext cx="405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Wyniki </a:t>
            </a:r>
            <a:r>
              <a:rPr lang="pl-PL" dirty="0" err="1"/>
              <a:t>krigingu</a:t>
            </a:r>
            <a:r>
              <a:rPr lang="pl-PL" dirty="0"/>
              <a:t>: bez składnika </a:t>
            </a:r>
            <a:r>
              <a:rPr lang="pl-PL" dirty="0" smtClean="0"/>
              <a:t>1 i 2</a:t>
            </a:r>
            <a:endParaRPr lang="pl-PL" baseline="-25000" dirty="0"/>
          </a:p>
        </p:txBody>
      </p:sp>
    </p:spTree>
    <p:extLst>
      <p:ext uri="{BB962C8B-B14F-4D97-AF65-F5344CB8AC3E}">
        <p14:creationId xmlns:p14="http://schemas.microsoft.com/office/powerpoint/2010/main" val="141166802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87524" y="2132856"/>
            <a:ext cx="8388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 smtClean="0">
                <a:solidFill>
                  <a:srgbClr val="002060"/>
                </a:solidFill>
              </a:rPr>
              <a:t>Numeryczna rekonstrukcja:</a:t>
            </a:r>
          </a:p>
          <a:p>
            <a:pPr algn="ctr"/>
            <a:r>
              <a:rPr lang="pl-PL" sz="2400" dirty="0" smtClean="0">
                <a:solidFill>
                  <a:srgbClr val="A02F10"/>
                </a:solidFill>
              </a:rPr>
              <a:t>geometrii</a:t>
            </a:r>
            <a:r>
              <a:rPr lang="pl-PL" sz="2400" dirty="0">
                <a:solidFill>
                  <a:srgbClr val="A02F10"/>
                </a:solidFill>
              </a:rPr>
              <a:t>, cech materiałowych, stanu naprężenia </a:t>
            </a:r>
            <a:r>
              <a:rPr lang="pl-PL" sz="2400" dirty="0" smtClean="0">
                <a:solidFill>
                  <a:srgbClr val="A02F10"/>
                </a:solidFill>
              </a:rPr>
              <a:t/>
            </a:r>
            <a:br>
              <a:rPr lang="pl-PL" sz="2400" dirty="0" smtClean="0">
                <a:solidFill>
                  <a:srgbClr val="A02F10"/>
                </a:solidFill>
              </a:rPr>
            </a:br>
            <a:r>
              <a:rPr lang="pl-PL" sz="2400" dirty="0" smtClean="0">
                <a:solidFill>
                  <a:srgbClr val="A02F10"/>
                </a:solidFill>
              </a:rPr>
              <a:t>i </a:t>
            </a:r>
            <a:r>
              <a:rPr lang="pl-PL" sz="2400" dirty="0">
                <a:solidFill>
                  <a:srgbClr val="A02F10"/>
                </a:solidFill>
              </a:rPr>
              <a:t>odkształcenia 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163949411"/>
      </p:ext>
    </p:extLst>
  </p:cSld>
  <p:clrMapOvr>
    <a:masterClrMapping/>
  </p:clrMapOvr>
  <p:transition>
    <p:randomBa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/>
            <a:endParaRPr lang="pl-PL" altLang="pl-PL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pole tekstowe 15"/>
          <p:cNvSpPr txBox="1"/>
          <p:nvPr/>
        </p:nvSpPr>
        <p:spPr>
          <a:xfrm>
            <a:off x="1642220" y="6273316"/>
            <a:ext cx="3037792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050" b="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Wrocław University of Science and Technology</a:t>
            </a:r>
            <a:endParaRPr lang="en-US" sz="1050" b="0" u="sng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045150"/>
            <a:ext cx="8856476" cy="4976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556262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Przykład (</a:t>
            </a:r>
            <a:r>
              <a:rPr lang="pl-PL" sz="2000" b="1" dirty="0" err="1" smtClean="0">
                <a:latin typeface="Times New Roman" pitchFamily="18" charset="0"/>
                <a:cs typeface="Times New Roman" pitchFamily="18" charset="0"/>
              </a:rPr>
              <a:t>XVIa_E</a:t>
            </a:r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Obraz 9" descr="PV_3.tif"/>
          <p:cNvPicPr>
            <a:picLocks noChangeAspect="1"/>
          </p:cNvPicPr>
          <p:nvPr/>
        </p:nvPicPr>
        <p:blipFill>
          <a:blip r:embed="rId2" cstate="print"/>
          <a:srcRect l="77475" t="1456" r="14961" b="69530"/>
          <a:stretch>
            <a:fillRect/>
          </a:stretch>
        </p:blipFill>
        <p:spPr>
          <a:xfrm rot="16200000">
            <a:off x="7272300" y="-623094"/>
            <a:ext cx="504055" cy="2736303"/>
          </a:xfrm>
          <a:prstGeom prst="rect">
            <a:avLst/>
          </a:prstGeom>
        </p:spPr>
      </p:pic>
      <p:sp>
        <p:nvSpPr>
          <p:cNvPr id="12" name="pole tekstowe 11"/>
          <p:cNvSpPr txBox="1"/>
          <p:nvPr/>
        </p:nvSpPr>
        <p:spPr>
          <a:xfrm>
            <a:off x="0" y="4674622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Cały przekrój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029673"/>
            <a:ext cx="8892481" cy="1816697"/>
          </a:xfrm>
          <a:prstGeom prst="rect">
            <a:avLst/>
          </a:prstGeom>
        </p:spPr>
      </p:pic>
      <p:sp>
        <p:nvSpPr>
          <p:cNvPr id="19" name="pole tekstowe 18"/>
          <p:cNvSpPr txBox="1"/>
          <p:nvPr/>
        </p:nvSpPr>
        <p:spPr>
          <a:xfrm>
            <a:off x="611560" y="6133929"/>
            <a:ext cx="3636404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Predykcja warstw geotechnicznych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3645974" y="-521365"/>
            <a:ext cx="1672033" cy="8820981"/>
          </a:xfrm>
          <a:prstGeom prst="rect">
            <a:avLst/>
          </a:prstGeom>
        </p:spPr>
      </p:pic>
      <p:sp>
        <p:nvSpPr>
          <p:cNvPr id="21" name="pole tekstowe 20"/>
          <p:cNvSpPr txBox="1"/>
          <p:nvPr/>
        </p:nvSpPr>
        <p:spPr>
          <a:xfrm>
            <a:off x="0" y="535050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Przekrój geotechniczny uwzględniający przekroje podłużne: 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pole tekstowe 21"/>
          <p:cNvSpPr txBox="1"/>
          <p:nvPr/>
        </p:nvSpPr>
        <p:spPr>
          <a:xfrm>
            <a:off x="0" y="273040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Stworzone odwierty do „</a:t>
            </a:r>
            <a:r>
              <a:rPr lang="pl-PL" sz="1600" u="sng" dirty="0" err="1" smtClean="0">
                <a:latin typeface="Times New Roman" pitchFamily="18" charset="0"/>
                <a:cs typeface="Times New Roman" pitchFamily="18" charset="0"/>
              </a:rPr>
              <a:t>krigingu</a:t>
            </a:r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”: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3831128" y="-1394066"/>
            <a:ext cx="1769000" cy="6479943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4039068" y="3068960"/>
            <a:ext cx="3024336" cy="792088"/>
          </a:xfrm>
          <a:prstGeom prst="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rostokąt 22"/>
          <p:cNvSpPr/>
          <p:nvPr/>
        </p:nvSpPr>
        <p:spPr>
          <a:xfrm>
            <a:off x="1475656" y="930206"/>
            <a:ext cx="6408712" cy="1800200"/>
          </a:xfrm>
          <a:prstGeom prst="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rostokąt 23"/>
          <p:cNvSpPr/>
          <p:nvPr/>
        </p:nvSpPr>
        <p:spPr>
          <a:xfrm>
            <a:off x="4039068" y="5013176"/>
            <a:ext cx="3024336" cy="792088"/>
          </a:xfrm>
          <a:prstGeom prst="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7177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3771514" y="-1696658"/>
            <a:ext cx="1461647" cy="6773443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363" y="2636912"/>
            <a:ext cx="7531069" cy="1656184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000" y="4998877"/>
            <a:ext cx="8640000" cy="1859123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Przekrój poprzeczny I_XVII_E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0" y="237036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Aproksymacja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0" y="453060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Cały przekrój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Łącznik prosty 11"/>
          <p:cNvCxnSpPr/>
          <p:nvPr/>
        </p:nvCxnSpPr>
        <p:spPr>
          <a:xfrm>
            <a:off x="0" y="443711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ole tekstowe 13"/>
          <p:cNvSpPr txBox="1"/>
          <p:nvPr/>
        </p:nvSpPr>
        <p:spPr>
          <a:xfrm>
            <a:off x="611560" y="6145559"/>
            <a:ext cx="3420380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Predykcja warstw geotechnicznych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472269"/>
            <a:ext cx="4050602" cy="4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pole tekstowe 16"/>
          <p:cNvSpPr txBox="1"/>
          <p:nvPr/>
        </p:nvSpPr>
        <p:spPr>
          <a:xfrm>
            <a:off x="0" y="57016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Przekrój geotechniczny dostarczony przez Zamawiającego: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0920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129" y="4970707"/>
            <a:ext cx="8676000" cy="1869222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Przekrój poprzeczny </a:t>
            </a:r>
            <a:r>
              <a:rPr lang="pl-PL" sz="2000" b="1" dirty="0" err="1" smtClean="0">
                <a:latin typeface="Times New Roman" pitchFamily="18" charset="0"/>
                <a:cs typeface="Times New Roman" pitchFamily="18" charset="0"/>
              </a:rPr>
              <a:t>II_XVIb_E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0" y="237036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Aproksymacja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0" y="453060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Cały przekrój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Łącznik prosty 11"/>
          <p:cNvCxnSpPr/>
          <p:nvPr/>
        </p:nvCxnSpPr>
        <p:spPr>
          <a:xfrm>
            <a:off x="0" y="443711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ole tekstowe 13"/>
          <p:cNvSpPr txBox="1"/>
          <p:nvPr/>
        </p:nvSpPr>
        <p:spPr>
          <a:xfrm>
            <a:off x="611560" y="6145559"/>
            <a:ext cx="3204356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Predykcja warstw geotechnicznych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PWR\Desktop\C_Users_PWR_Desktop_KGHM_2_Przekroje_DWG_!_DWG_ZSoil_II_XVIb Model (1)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35696" y="836712"/>
            <a:ext cx="5437387" cy="180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PWR\Desktop\C_Users_PWR_Desktop_KGHM_2_Przekroje_DWG_!_DWG_ZSoil_II_XVIb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63688" y="2610933"/>
            <a:ext cx="5670883" cy="172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028" y="4472269"/>
            <a:ext cx="4050602" cy="4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pole tekstowe 16"/>
          <p:cNvSpPr txBox="1"/>
          <p:nvPr/>
        </p:nvSpPr>
        <p:spPr>
          <a:xfrm>
            <a:off x="0" y="57016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Przekrój geotechniczny dostarczony przez Zamawiającego: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8353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291" y="2502089"/>
            <a:ext cx="8784181" cy="1791007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480" y="4970648"/>
            <a:ext cx="8640000" cy="1887352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Przekrój </a:t>
            </a:r>
            <a:r>
              <a:rPr lang="pl-PL" sz="2000" b="1" dirty="0">
                <a:latin typeface="Times New Roman" pitchFamily="18" charset="0"/>
                <a:cs typeface="Times New Roman" pitchFamily="18" charset="0"/>
              </a:rPr>
              <a:t>poprzeczny </a:t>
            </a:r>
            <a:r>
              <a:rPr lang="pl-PL" sz="2000" b="1" dirty="0" err="1" smtClean="0">
                <a:latin typeface="Times New Roman" pitchFamily="18" charset="0"/>
                <a:cs typeface="Times New Roman" pitchFamily="18" charset="0"/>
              </a:rPr>
              <a:t>III_XVIa_E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36512" y="2370366"/>
            <a:ext cx="8855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Aproksymacja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0" y="453060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Cały przekrój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Łącznik prosty 11"/>
          <p:cNvCxnSpPr/>
          <p:nvPr/>
        </p:nvCxnSpPr>
        <p:spPr>
          <a:xfrm>
            <a:off x="0" y="443711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ole tekstowe 13"/>
          <p:cNvSpPr txBox="1"/>
          <p:nvPr/>
        </p:nvSpPr>
        <p:spPr>
          <a:xfrm>
            <a:off x="611560" y="6145559"/>
            <a:ext cx="3024336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Predykcja warstw geotechnicznych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48402"/>
            <a:ext cx="8892480" cy="1328470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472269"/>
            <a:ext cx="4050602" cy="4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pole tekstowe 18"/>
          <p:cNvSpPr txBox="1"/>
          <p:nvPr/>
        </p:nvSpPr>
        <p:spPr>
          <a:xfrm>
            <a:off x="0" y="57016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Przekrój geotechniczny dostarczony przez Zamawiającego: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54878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000" y="5013176"/>
            <a:ext cx="8640000" cy="1844824"/>
          </a:xfrm>
          <a:prstGeom prst="rect">
            <a:avLst/>
          </a:prstGeom>
        </p:spPr>
      </p:pic>
      <p:pic>
        <p:nvPicPr>
          <p:cNvPr id="4" name="Obraz 3" descr="CAD.tif"/>
          <p:cNvPicPr>
            <a:picLocks noChangeAspect="1"/>
          </p:cNvPicPr>
          <p:nvPr/>
        </p:nvPicPr>
        <p:blipFill>
          <a:blip r:embed="rId3" cstate="print">
            <a:extLst/>
          </a:blip>
          <a:srcRect t="38855" b="38855"/>
          <a:stretch>
            <a:fillRect/>
          </a:stretch>
        </p:blipFill>
        <p:spPr>
          <a:xfrm>
            <a:off x="0" y="908720"/>
            <a:ext cx="8946638" cy="144016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96" y="2708920"/>
            <a:ext cx="8856504" cy="1543903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Przekrój </a:t>
            </a:r>
            <a:r>
              <a:rPr lang="pl-PL" sz="2000" b="1" dirty="0">
                <a:latin typeface="Times New Roman" pitchFamily="18" charset="0"/>
                <a:cs typeface="Times New Roman" pitchFamily="18" charset="0"/>
              </a:rPr>
              <a:t>poprzeczny IV_XVI_E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0" y="237036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Aproksymacja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0" y="453060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Cały przekrój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Łącznik prosty 11"/>
          <p:cNvCxnSpPr/>
          <p:nvPr/>
        </p:nvCxnSpPr>
        <p:spPr>
          <a:xfrm>
            <a:off x="0" y="443711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ole tekstowe 13"/>
          <p:cNvSpPr txBox="1"/>
          <p:nvPr/>
        </p:nvSpPr>
        <p:spPr>
          <a:xfrm>
            <a:off x="611560" y="6145559"/>
            <a:ext cx="3204356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Predykcja warstw geotechnicznych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036" y="4472269"/>
            <a:ext cx="4050602" cy="4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pole tekstowe 16"/>
          <p:cNvSpPr txBox="1"/>
          <p:nvPr/>
        </p:nvSpPr>
        <p:spPr>
          <a:xfrm>
            <a:off x="0" y="57016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Przekrój geotechniczny dostarczony przez Zamawiającego: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68796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2480" y="4949120"/>
            <a:ext cx="8640000" cy="190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Przekrój </a:t>
            </a:r>
            <a:r>
              <a:rPr lang="pl-PL" sz="2000" b="1" dirty="0">
                <a:latin typeface="Times New Roman" pitchFamily="18" charset="0"/>
                <a:cs typeface="Times New Roman" pitchFamily="18" charset="0"/>
              </a:rPr>
              <a:t>poprzeczny </a:t>
            </a:r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V_XV_E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0" y="237036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Aproksymacja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0" y="453060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Cały przekrój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Łącznik prosty 11"/>
          <p:cNvCxnSpPr/>
          <p:nvPr/>
        </p:nvCxnSpPr>
        <p:spPr>
          <a:xfrm>
            <a:off x="0" y="443711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ole tekstowe 13"/>
          <p:cNvSpPr txBox="1"/>
          <p:nvPr/>
        </p:nvSpPr>
        <p:spPr>
          <a:xfrm>
            <a:off x="611560" y="6145559"/>
            <a:ext cx="3204356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Predykcja warstw geotechnicznych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1600" y="2708921"/>
            <a:ext cx="7056784" cy="105397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4095" y="955005"/>
            <a:ext cx="7164289" cy="817811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472269"/>
            <a:ext cx="4050602" cy="4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pole tekstowe 16"/>
          <p:cNvSpPr txBox="1"/>
          <p:nvPr/>
        </p:nvSpPr>
        <p:spPr>
          <a:xfrm>
            <a:off x="0" y="57016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Przekrój geotechniczny dostarczony przez Zamawiającego: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23228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4016" y="4852505"/>
            <a:ext cx="8460432" cy="2005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Przekrój </a:t>
            </a:r>
            <a:r>
              <a:rPr lang="pl-PL" sz="2000" b="1" dirty="0">
                <a:latin typeface="Times New Roman" pitchFamily="18" charset="0"/>
                <a:cs typeface="Times New Roman" pitchFamily="18" charset="0"/>
              </a:rPr>
              <a:t>poprzeczny </a:t>
            </a:r>
            <a:r>
              <a:rPr lang="pl-PL" sz="2000" b="1" dirty="0" err="1" smtClean="0">
                <a:latin typeface="Times New Roman" pitchFamily="18" charset="0"/>
                <a:cs typeface="Times New Roman" pitchFamily="18" charset="0"/>
              </a:rPr>
              <a:t>VII_XIVb_E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0" y="237036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Aproksymacja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0" y="453060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Cały przekrój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Łącznik prosty 11"/>
          <p:cNvCxnSpPr/>
          <p:nvPr/>
        </p:nvCxnSpPr>
        <p:spPr>
          <a:xfrm>
            <a:off x="0" y="443711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ole tekstowe 13"/>
          <p:cNvSpPr txBox="1"/>
          <p:nvPr/>
        </p:nvSpPr>
        <p:spPr>
          <a:xfrm>
            <a:off x="1547664" y="6145559"/>
            <a:ext cx="3312368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Predykcja warstw geotechnicznych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PWR\Desktop\C_Users_PWR_Desktop_KGHM_2_Przekroje_DWG_!_DWG_ZSoil_VII_XIVb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3998" y="2714488"/>
            <a:ext cx="8436474" cy="1595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PWR\Desktop\C_Users_PWR_Desktop_KGHM_2_Przekroje_DWG_!_DWG_ZSoil_VII_XIVb Model (1)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0040" y="915238"/>
            <a:ext cx="8460432" cy="150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472269"/>
            <a:ext cx="4050602" cy="4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pole tekstowe 16"/>
          <p:cNvSpPr txBox="1"/>
          <p:nvPr/>
        </p:nvSpPr>
        <p:spPr>
          <a:xfrm>
            <a:off x="0" y="57016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Przekrój geotechniczny dostarczony przez Zamawiającego: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28275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Przekrój podłużny B_4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0" y="373851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Aproksymacja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9671" y="908720"/>
            <a:ext cx="5790419" cy="2212378"/>
          </a:xfrm>
          <a:prstGeom prst="rect">
            <a:avLst/>
          </a:prstGeom>
        </p:spPr>
      </p:pic>
      <p:pic>
        <p:nvPicPr>
          <p:cNvPr id="4098" name="Picture 2" descr="C:\Users\PWR\Desktop\B_4_zsoil.tif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3528" y="4293095"/>
            <a:ext cx="8381386" cy="24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608630"/>
            <a:ext cx="4862366" cy="598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pole tekstowe 13"/>
          <p:cNvSpPr txBox="1"/>
          <p:nvPr/>
        </p:nvSpPr>
        <p:spPr>
          <a:xfrm>
            <a:off x="0" y="57016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Przekrój geotechniczny dostarczony przez Zamawiającego: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29068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Przekrój podłużny E_1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0" y="373851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Aproksymacja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57072" y="921939"/>
            <a:ext cx="6429856" cy="191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C:\Users\PWR\Desktop\E_2a_zsoil.tif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9532" y="4293096"/>
            <a:ext cx="8424936" cy="2489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608630"/>
            <a:ext cx="4862366" cy="598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pole tekstowe 11"/>
          <p:cNvSpPr txBox="1"/>
          <p:nvPr/>
        </p:nvSpPr>
        <p:spPr>
          <a:xfrm>
            <a:off x="0" y="57016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Przekrój geotechniczny dostarczony przez Zamawiającego: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98967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Przekrój podłużny F_1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0" y="373851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Aproksymacja ZSoil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3648" y="921558"/>
            <a:ext cx="6408712" cy="2291418"/>
          </a:xfrm>
          <a:prstGeom prst="rect">
            <a:avLst/>
          </a:prstGeom>
        </p:spPr>
      </p:pic>
      <p:pic>
        <p:nvPicPr>
          <p:cNvPr id="6146" name="Picture 2" descr="C:\Users\PWR\Desktop\F_1_zsoil.tif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2528" y="4278967"/>
            <a:ext cx="8258944" cy="2534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940" y="3608630"/>
            <a:ext cx="4862366" cy="598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pole tekstowe 11"/>
          <p:cNvSpPr txBox="1"/>
          <p:nvPr/>
        </p:nvSpPr>
        <p:spPr>
          <a:xfrm>
            <a:off x="0" y="57016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Przekrój geotechniczny dostarczony przez Zamawiającego: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88722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Obliczenia Flac3D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755" y="1075653"/>
            <a:ext cx="8964489" cy="5161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Geometria 3D (rzędna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piętrzenia </a:t>
            </a:r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195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m n.p.m.):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2248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Trójwymiarowy model podłoża i zapory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50" name="Picture 2" descr="C:\Users\PWR\Desktop\material_3d.tif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500714"/>
            <a:ext cx="8892480" cy="5357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Geometria 3D: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980728"/>
            <a:ext cx="4536504" cy="55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544803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1315" y="2132856"/>
            <a:ext cx="8529157" cy="450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Geometria 3D (warstwa 10n):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72" y="1196752"/>
            <a:ext cx="4536504" cy="55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lipsa 1"/>
          <p:cNvSpPr/>
          <p:nvPr/>
        </p:nvSpPr>
        <p:spPr>
          <a:xfrm>
            <a:off x="5698249" y="1107491"/>
            <a:ext cx="432048" cy="79208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ole tekstowe 8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Trójwymiarowy model podłoża i zapory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7169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Schemat BH1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179" y="2924944"/>
            <a:ext cx="6694822" cy="391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237312"/>
            <a:ext cx="4536504" cy="55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6980739" cy="2493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48108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988486"/>
            <a:ext cx="6732240" cy="3853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Schemat BH2 – BH4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237312"/>
            <a:ext cx="4536504" cy="55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552091"/>
            <a:ext cx="6945243" cy="2524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owolny kształt 1"/>
          <p:cNvSpPr/>
          <p:nvPr/>
        </p:nvSpPr>
        <p:spPr>
          <a:xfrm>
            <a:off x="4511615" y="621102"/>
            <a:ext cx="2355011" cy="2156604"/>
          </a:xfrm>
          <a:custGeom>
            <a:avLst/>
            <a:gdLst>
              <a:gd name="connsiteX0" fmla="*/ 0 w 2355011"/>
              <a:gd name="connsiteY0" fmla="*/ 215660 h 2156604"/>
              <a:gd name="connsiteX1" fmla="*/ 0 w 2355011"/>
              <a:gd name="connsiteY1" fmla="*/ 215660 h 2156604"/>
              <a:gd name="connsiteX2" fmla="*/ 2208362 w 2355011"/>
              <a:gd name="connsiteY2" fmla="*/ 0 h 2156604"/>
              <a:gd name="connsiteX3" fmla="*/ 2355011 w 2355011"/>
              <a:gd name="connsiteY3" fmla="*/ 1121434 h 2156604"/>
              <a:gd name="connsiteX4" fmla="*/ 2286000 w 2355011"/>
              <a:gd name="connsiteY4" fmla="*/ 2156604 h 2156604"/>
              <a:gd name="connsiteX5" fmla="*/ 379562 w 2355011"/>
              <a:gd name="connsiteY5" fmla="*/ 2018581 h 2156604"/>
              <a:gd name="connsiteX6" fmla="*/ 923027 w 2355011"/>
              <a:gd name="connsiteY6" fmla="*/ 1043796 h 2156604"/>
              <a:gd name="connsiteX7" fmla="*/ 0 w 2355011"/>
              <a:gd name="connsiteY7" fmla="*/ 215660 h 2156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5011" h="2156604">
                <a:moveTo>
                  <a:pt x="0" y="215660"/>
                </a:moveTo>
                <a:lnTo>
                  <a:pt x="0" y="215660"/>
                </a:lnTo>
                <a:lnTo>
                  <a:pt x="2208362" y="0"/>
                </a:lnTo>
                <a:lnTo>
                  <a:pt x="2355011" y="1121434"/>
                </a:lnTo>
                <a:lnTo>
                  <a:pt x="2286000" y="2156604"/>
                </a:lnTo>
                <a:lnTo>
                  <a:pt x="379562" y="2018581"/>
                </a:lnTo>
                <a:lnTo>
                  <a:pt x="923027" y="1043796"/>
                </a:lnTo>
                <a:lnTo>
                  <a:pt x="0" y="2156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owolny kształt 2"/>
          <p:cNvSpPr/>
          <p:nvPr/>
        </p:nvSpPr>
        <p:spPr>
          <a:xfrm>
            <a:off x="146649" y="1155940"/>
            <a:ext cx="3079630" cy="1388852"/>
          </a:xfrm>
          <a:custGeom>
            <a:avLst/>
            <a:gdLst>
              <a:gd name="connsiteX0" fmla="*/ 0 w 3079630"/>
              <a:gd name="connsiteY0" fmla="*/ 310551 h 1388852"/>
              <a:gd name="connsiteX1" fmla="*/ 103517 w 3079630"/>
              <a:gd name="connsiteY1" fmla="*/ 1069675 h 1388852"/>
              <a:gd name="connsiteX2" fmla="*/ 2311879 w 3079630"/>
              <a:gd name="connsiteY2" fmla="*/ 1354347 h 1388852"/>
              <a:gd name="connsiteX3" fmla="*/ 3079630 w 3079630"/>
              <a:gd name="connsiteY3" fmla="*/ 1388852 h 1388852"/>
              <a:gd name="connsiteX4" fmla="*/ 2165230 w 3079630"/>
              <a:gd name="connsiteY4" fmla="*/ 767751 h 1388852"/>
              <a:gd name="connsiteX5" fmla="*/ 2751826 w 3079630"/>
              <a:gd name="connsiteY5" fmla="*/ 0 h 1388852"/>
              <a:gd name="connsiteX6" fmla="*/ 2751826 w 3079630"/>
              <a:gd name="connsiteY6" fmla="*/ 0 h 1388852"/>
              <a:gd name="connsiteX7" fmla="*/ 0 w 3079630"/>
              <a:gd name="connsiteY7" fmla="*/ 310551 h 1388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79630" h="1388852">
                <a:moveTo>
                  <a:pt x="0" y="310551"/>
                </a:moveTo>
                <a:lnTo>
                  <a:pt x="103517" y="1069675"/>
                </a:lnTo>
                <a:lnTo>
                  <a:pt x="2311879" y="1354347"/>
                </a:lnTo>
                <a:lnTo>
                  <a:pt x="3079630" y="1388852"/>
                </a:lnTo>
                <a:lnTo>
                  <a:pt x="2165230" y="767751"/>
                </a:lnTo>
                <a:lnTo>
                  <a:pt x="2751826" y="0"/>
                </a:lnTo>
                <a:lnTo>
                  <a:pt x="2751826" y="0"/>
                </a:lnTo>
                <a:lnTo>
                  <a:pt x="0" y="3105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olny kształt 3"/>
          <p:cNvSpPr/>
          <p:nvPr/>
        </p:nvSpPr>
        <p:spPr>
          <a:xfrm>
            <a:off x="43132" y="2337758"/>
            <a:ext cx="2216989" cy="345057"/>
          </a:xfrm>
          <a:custGeom>
            <a:avLst/>
            <a:gdLst>
              <a:gd name="connsiteX0" fmla="*/ 34506 w 2216989"/>
              <a:gd name="connsiteY0" fmla="*/ 0 h 345057"/>
              <a:gd name="connsiteX1" fmla="*/ 2216989 w 2216989"/>
              <a:gd name="connsiteY1" fmla="*/ 207034 h 345057"/>
              <a:gd name="connsiteX2" fmla="*/ 146649 w 2216989"/>
              <a:gd name="connsiteY2" fmla="*/ 345057 h 345057"/>
              <a:gd name="connsiteX3" fmla="*/ 0 w 2216989"/>
              <a:gd name="connsiteY3" fmla="*/ 146650 h 345057"/>
              <a:gd name="connsiteX4" fmla="*/ 34506 w 2216989"/>
              <a:gd name="connsiteY4" fmla="*/ 0 h 345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6989" h="345057">
                <a:moveTo>
                  <a:pt x="34506" y="0"/>
                </a:moveTo>
                <a:lnTo>
                  <a:pt x="2216989" y="207034"/>
                </a:lnTo>
                <a:lnTo>
                  <a:pt x="146649" y="345057"/>
                </a:lnTo>
                <a:lnTo>
                  <a:pt x="0" y="146650"/>
                </a:lnTo>
                <a:lnTo>
                  <a:pt x="3450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95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507503"/>
            <a:ext cx="9144000" cy="3341557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619771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6300192" y="220578"/>
            <a:ext cx="2592288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Schemat BH1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4657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28" y="3498463"/>
            <a:ext cx="9144000" cy="3359537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4619771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6300192" y="220578"/>
            <a:ext cx="2592288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Schemat BH2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25529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504230"/>
            <a:ext cx="9144000" cy="3349369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461977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6300192" y="220578"/>
            <a:ext cx="2592288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Schemat BH3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66782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" y="3482752"/>
            <a:ext cx="9144000" cy="3375248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461977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6300192" y="220578"/>
            <a:ext cx="2592288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Schemat BH4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22275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rmAutofit/>
          </a:bodyPr>
          <a:lstStyle/>
          <a:p>
            <a:r>
              <a:rPr lang="pl-PL" sz="2400" b="1" dirty="0" smtClean="0">
                <a:latin typeface="Times New Roman" pitchFamily="18" charset="0"/>
                <a:cs typeface="Times New Roman" pitchFamily="18" charset="0"/>
              </a:rPr>
              <a:t>Badania laboratoryjne</a:t>
            </a:r>
            <a:endParaRPr lang="pl-PL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2694"/>
            <a:ext cx="8892480" cy="3926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0" y="714182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Lokalizacja wykorzystanych odwiertów: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36840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rmAutofit/>
          </a:bodyPr>
          <a:lstStyle/>
          <a:p>
            <a:r>
              <a:rPr lang="pl-PL" sz="2400" b="1" dirty="0" smtClean="0">
                <a:latin typeface="Times New Roman" pitchFamily="18" charset="0"/>
                <a:cs typeface="Times New Roman" pitchFamily="18" charset="0"/>
              </a:rPr>
              <a:t>Badania laboratoryjne</a:t>
            </a:r>
            <a:endParaRPr lang="pl-PL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179674"/>
              </p:ext>
            </p:extLst>
          </p:nvPr>
        </p:nvGraphicFramePr>
        <p:xfrm>
          <a:off x="143508" y="836712"/>
          <a:ext cx="8640960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52128"/>
                <a:gridCol w="1080120"/>
                <a:gridCol w="1270844"/>
                <a:gridCol w="1284467"/>
                <a:gridCol w="1284467"/>
                <a:gridCol w="1284467"/>
                <a:gridCol w="12844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Nr odwiertu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Głębokość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Warstwa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Edometr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TT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microCT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SEM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16Eaut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~</a:t>
                      </a:r>
                      <a:r>
                        <a:rPr lang="pl-PL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 m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16n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en-US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en-US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16Eaut</a:t>
                      </a:r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~</a:t>
                      </a:r>
                      <a:r>
                        <a:rPr lang="pl-PL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59 m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10n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en-US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strike="sng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16Eaut</a:t>
                      </a:r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~</a:t>
                      </a:r>
                      <a:r>
                        <a:rPr lang="pl-PL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92 m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10n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en-US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18E116</a:t>
                      </a:r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~</a:t>
                      </a:r>
                      <a:r>
                        <a:rPr lang="pl-PL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86 m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9n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en-US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en-US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en-US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ST-</a:t>
                      </a:r>
                      <a:r>
                        <a:rPr lang="pl-PL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XIVbE</a:t>
                      </a: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/1</a:t>
                      </a:r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~</a:t>
                      </a:r>
                      <a:r>
                        <a:rPr lang="pl-PL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r>
                        <a:rPr lang="pl-PL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m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9n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 +</a:t>
                      </a:r>
                      <a:endParaRPr lang="en-US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ST-</a:t>
                      </a:r>
                      <a:r>
                        <a:rPr lang="pl-PL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XIVbE</a:t>
                      </a: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/2</a:t>
                      </a:r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~</a:t>
                      </a:r>
                      <a:r>
                        <a:rPr lang="pl-PL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 m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17n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en-US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en-US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ST-</a:t>
                      </a:r>
                      <a:r>
                        <a:rPr lang="pl-PL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XIVbE</a:t>
                      </a: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/2</a:t>
                      </a:r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~</a:t>
                      </a:r>
                      <a:r>
                        <a:rPr lang="pl-PL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104 m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9n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 +</a:t>
                      </a:r>
                      <a:endParaRPr lang="en-US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pl-PL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 +</a:t>
                      </a:r>
                      <a:endParaRPr lang="en-US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en-US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ST-XVIE/17</a:t>
                      </a:r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~</a:t>
                      </a:r>
                      <a:r>
                        <a:rPr lang="pl-PL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93 m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9n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en-US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strike="sng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ST-XVIE/17</a:t>
                      </a:r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~</a:t>
                      </a:r>
                      <a:r>
                        <a:rPr lang="pl-PL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151 m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10n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 +</a:t>
                      </a:r>
                      <a:endParaRPr lang="en-US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smtClean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32552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76064"/>
            <a:ext cx="8229600" cy="548680"/>
          </a:xfrm>
        </p:spPr>
        <p:txBody>
          <a:bodyPr>
            <a:noAutofit/>
          </a:bodyPr>
          <a:lstStyle/>
          <a:p>
            <a:pPr algn="ctr"/>
            <a:r>
              <a:rPr lang="pl-PL" b="1" dirty="0" smtClean="0">
                <a:solidFill>
                  <a:schemeClr val="tx2"/>
                </a:solidFill>
                <a:cs typeface="Times New Roman" pitchFamily="18" charset="0"/>
              </a:rPr>
              <a:t>Badania </a:t>
            </a:r>
            <a:r>
              <a:rPr lang="pl-PL" b="1" dirty="0">
                <a:solidFill>
                  <a:schemeClr val="tx2"/>
                </a:solidFill>
                <a:cs typeface="Times New Roman" pitchFamily="18" charset="0"/>
              </a:rPr>
              <a:t>współczynnika filtracji</a:t>
            </a:r>
          </a:p>
        </p:txBody>
      </p:sp>
      <p:sp>
        <p:nvSpPr>
          <p:cNvPr id="4" name="Tytuł 1"/>
          <p:cNvSpPr txBox="1">
            <a:spLocks/>
          </p:cNvSpPr>
          <p:nvPr/>
        </p:nvSpPr>
        <p:spPr>
          <a:xfrm>
            <a:off x="5804" y="1196752"/>
            <a:ext cx="8922679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400" b="1" dirty="0" smtClean="0">
                <a:solidFill>
                  <a:srgbClr val="A02F10"/>
                </a:solidFill>
                <a:latin typeface="Trebuchet MS" panose="020B0603020202020204" pitchFamily="34" charset="0"/>
                <a:cs typeface="Times New Roman" pitchFamily="18" charset="0"/>
              </a:rPr>
              <a:t>Badanie </a:t>
            </a:r>
            <a:r>
              <a:rPr lang="pl-PL" sz="2400" b="1" dirty="0" err="1" smtClean="0">
                <a:solidFill>
                  <a:srgbClr val="A02F10"/>
                </a:solidFill>
                <a:latin typeface="Trebuchet MS" panose="020B0603020202020204" pitchFamily="34" charset="0"/>
                <a:cs typeface="Times New Roman" pitchFamily="18" charset="0"/>
              </a:rPr>
              <a:t>edometryczne</a:t>
            </a:r>
            <a:endParaRPr lang="pl-PL" sz="2400" dirty="0">
              <a:solidFill>
                <a:srgbClr val="A02F10"/>
              </a:solidFill>
              <a:latin typeface="Trebuchet MS" panose="020B0603020202020204" pitchFamily="34" charset="0"/>
              <a:cs typeface="Times New Roman" pitchFamily="18" charset="0"/>
            </a:endParaRPr>
          </a:p>
        </p:txBody>
      </p:sp>
      <p:pic>
        <p:nvPicPr>
          <p:cNvPr id="1026" name="Picture 2" descr="C:\Users\Adrian\Desktop\IMG_14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872"/>
            <a:ext cx="4633133" cy="3469308"/>
          </a:xfrm>
          <a:prstGeom prst="rect">
            <a:avLst/>
          </a:prstGeom>
          <a:noFill/>
          <a:scene3d>
            <a:camera prst="orthographicFront">
              <a:rot lat="0" lon="0" rev="16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rian\Desktop\IMG_14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904" y="2276872"/>
            <a:ext cx="4634592" cy="3470400"/>
          </a:xfrm>
          <a:prstGeom prst="rect">
            <a:avLst/>
          </a:prstGeom>
          <a:noFill/>
          <a:scene3d>
            <a:camera prst="orthographicFront">
              <a:rot lat="0" lon="0" rev="16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Łącznik prosty 12"/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16794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496838" y="2132856"/>
            <a:ext cx="822960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49" y="2284878"/>
            <a:ext cx="3118969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04964"/>
            <a:ext cx="4063627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77262"/>
            <a:ext cx="41721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1_2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960948"/>
            <a:ext cx="4392488" cy="2864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ytuł 1"/>
          <p:cNvSpPr>
            <a:spLocks noGrp="1"/>
          </p:cNvSpPr>
          <p:nvPr>
            <p:ph type="title"/>
          </p:nvPr>
        </p:nvSpPr>
        <p:spPr>
          <a:xfrm>
            <a:off x="457200" y="72008"/>
            <a:ext cx="8229600" cy="548680"/>
          </a:xfrm>
        </p:spPr>
        <p:txBody>
          <a:bodyPr>
            <a:noAutofit/>
          </a:bodyPr>
          <a:lstStyle/>
          <a:p>
            <a:r>
              <a:rPr lang="pl-PL" b="1" dirty="0" smtClean="0">
                <a:solidFill>
                  <a:schemeClr val="tx2"/>
                </a:solidFill>
                <a:cs typeface="Times New Roman" pitchFamily="18" charset="0"/>
              </a:rPr>
              <a:t>Badania </a:t>
            </a:r>
            <a:r>
              <a:rPr lang="pl-PL" b="1" dirty="0">
                <a:solidFill>
                  <a:schemeClr val="tx2"/>
                </a:solidFill>
                <a:cs typeface="Times New Roman" pitchFamily="18" charset="0"/>
              </a:rPr>
              <a:t>współczynnika filtracji</a:t>
            </a:r>
            <a:endParaRPr lang="pl-PL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0" name="Tytuł 1"/>
          <p:cNvSpPr txBox="1">
            <a:spLocks/>
          </p:cNvSpPr>
          <p:nvPr/>
        </p:nvSpPr>
        <p:spPr>
          <a:xfrm>
            <a:off x="5805" y="620688"/>
            <a:ext cx="822960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400" b="1" dirty="0" smtClean="0">
                <a:solidFill>
                  <a:srgbClr val="A02F10"/>
                </a:solidFill>
                <a:latin typeface="Trebuchet MS" panose="020B0603020202020204" pitchFamily="34" charset="0"/>
                <a:cs typeface="Times New Roman" pitchFamily="18" charset="0"/>
              </a:rPr>
              <a:t>Opracowanie wyników</a:t>
            </a:r>
            <a:endParaRPr lang="pl-PL" sz="2400" b="1" dirty="0">
              <a:solidFill>
                <a:srgbClr val="A02F10"/>
              </a:solidFill>
              <a:latin typeface="Trebuchet MS" panose="020B0603020202020204" pitchFamily="34" charset="0"/>
              <a:cs typeface="Times New Roman" pitchFamily="18" charset="0"/>
            </a:endParaRPr>
          </a:p>
        </p:txBody>
      </p:sp>
      <p:cxnSp>
        <p:nvCxnSpPr>
          <p:cNvPr id="11" name="Łącznik prosty 12"/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4211960" y="1664804"/>
            <a:ext cx="4464496" cy="11361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rostokąt 12"/>
          <p:cNvSpPr/>
          <p:nvPr/>
        </p:nvSpPr>
        <p:spPr>
          <a:xfrm>
            <a:off x="539552" y="2112865"/>
            <a:ext cx="3312368" cy="70406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34321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252536" y="65262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1 - </a:t>
            </a:r>
            <a:r>
              <a:rPr lang="pl-PL" sz="2000" b="1" dirty="0" err="1" smtClean="0">
                <a:latin typeface="Times New Roman" pitchFamily="18" charset="0"/>
                <a:cs typeface="Times New Roman" pitchFamily="18" charset="0"/>
              </a:rPr>
              <a:t>STXIVbE</a:t>
            </a:r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/2 103-105 m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1734" y="1446456"/>
            <a:ext cx="864096" cy="1872208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5590" y="1696232"/>
            <a:ext cx="1152128" cy="1296144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52" y="3537012"/>
            <a:ext cx="3194700" cy="282185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472" y="159222"/>
            <a:ext cx="4680000" cy="3519858"/>
          </a:xfrm>
          <a:prstGeom prst="rect">
            <a:avLst/>
          </a:prstGeom>
        </p:spPr>
      </p:pic>
      <p:sp>
        <p:nvSpPr>
          <p:cNvPr id="12" name="pole tekstowe 11"/>
          <p:cNvSpPr txBox="1"/>
          <p:nvPr/>
        </p:nvSpPr>
        <p:spPr>
          <a:xfrm>
            <a:off x="504056" y="3358733"/>
            <a:ext cx="3275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Rozdzielczość: 2,03 µm/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voxel</a:t>
            </a: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431540" y="4582869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Porowatość: 3,70%         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Średnia szer.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porów: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0,0081 mm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314022" y="4593902"/>
            <a:ext cx="3717918" cy="70730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2103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35496" y="65262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2 - 18E116 </a:t>
            </a:r>
            <a:r>
              <a:rPr lang="pl-PL" sz="2000" b="1" dirty="0">
                <a:latin typeface="Times New Roman" pitchFamily="18" charset="0"/>
                <a:cs typeface="Times New Roman" pitchFamily="18" charset="0"/>
              </a:rPr>
              <a:t>85-87 </a:t>
            </a:r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m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9744" y="1732235"/>
            <a:ext cx="864098" cy="1814603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5570" y="1912256"/>
            <a:ext cx="1368152" cy="1152128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465004"/>
            <a:ext cx="3165450" cy="3041175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507" y="44624"/>
            <a:ext cx="4680000" cy="3519860"/>
          </a:xfrm>
          <a:prstGeom prst="rect">
            <a:avLst/>
          </a:prstGeom>
        </p:spPr>
      </p:pic>
      <p:sp>
        <p:nvSpPr>
          <p:cNvPr id="13" name="pole tekstowe 12"/>
          <p:cNvSpPr txBox="1"/>
          <p:nvPr/>
        </p:nvSpPr>
        <p:spPr>
          <a:xfrm>
            <a:off x="468052" y="3502749"/>
            <a:ext cx="3275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Rozdzielczość: 2,03 µm/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voxel</a:t>
            </a: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68051" y="4413882"/>
            <a:ext cx="404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Porowatość: 0,69%         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Średnia szer.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porów: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0,0070 mm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468052" y="4401108"/>
            <a:ext cx="4031940" cy="70730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85055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252536" y="796642"/>
            <a:ext cx="8711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3 - ST-</a:t>
            </a:r>
            <a:r>
              <a:rPr lang="pl-PL" sz="2000" b="1" dirty="0" err="1" smtClean="0">
                <a:latin typeface="Times New Roman" pitchFamily="18" charset="0"/>
                <a:cs typeface="Times New Roman" pitchFamily="18" charset="0"/>
              </a:rPr>
              <a:t>XIVbE</a:t>
            </a:r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/2 </a:t>
            </a:r>
            <a:r>
              <a:rPr lang="pl-PL" sz="2000" b="1" dirty="0">
                <a:latin typeface="Times New Roman" pitchFamily="18" charset="0"/>
                <a:cs typeface="Times New Roman" pitchFamily="18" charset="0"/>
              </a:rPr>
              <a:t>59-61 </a:t>
            </a:r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m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1674" y="1810561"/>
            <a:ext cx="1008112" cy="1085658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8664"/>
            <a:ext cx="4680000" cy="3519858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020" y="3501008"/>
            <a:ext cx="3744416" cy="3252244"/>
          </a:xfrm>
          <a:prstGeom prst="rect">
            <a:avLst/>
          </a:prstGeom>
        </p:spPr>
      </p:pic>
      <p:sp>
        <p:nvSpPr>
          <p:cNvPr id="12" name="pole tekstowe 11"/>
          <p:cNvSpPr txBox="1"/>
          <p:nvPr/>
        </p:nvSpPr>
        <p:spPr>
          <a:xfrm>
            <a:off x="540060" y="2890681"/>
            <a:ext cx="3275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Rozdzielczość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5.69 µm/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voxel</a:t>
            </a: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360039" y="4269866"/>
            <a:ext cx="3863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Porowatość: 32,1%         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Średnia szer.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porów: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0.1550 mm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360040" y="4257092"/>
            <a:ext cx="3851920" cy="70730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72818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68863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4 - </a:t>
            </a:r>
            <a:r>
              <a:rPr lang="pl-PL" sz="2000" b="1" dirty="0" err="1" smtClean="0">
                <a:latin typeface="Times New Roman" pitchFamily="18" charset="0"/>
                <a:cs typeface="Times New Roman" pitchFamily="18" charset="0"/>
              </a:rPr>
              <a:t>STXIVbE</a:t>
            </a:r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/2 103-105 m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582" y="53156"/>
            <a:ext cx="4680000" cy="351986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7644" y="1412776"/>
            <a:ext cx="1224136" cy="1152128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230242"/>
            <a:ext cx="2556284" cy="2791046"/>
          </a:xfrm>
          <a:prstGeom prst="rect">
            <a:avLst/>
          </a:prstGeom>
        </p:spPr>
      </p:pic>
      <p:sp>
        <p:nvSpPr>
          <p:cNvPr id="12" name="pole tekstowe 11"/>
          <p:cNvSpPr txBox="1"/>
          <p:nvPr/>
        </p:nvSpPr>
        <p:spPr>
          <a:xfrm>
            <a:off x="432048" y="2602649"/>
            <a:ext cx="3275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Rozdzielczość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5.69 µm/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voxel</a:t>
            </a: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540060" y="3873822"/>
            <a:ext cx="3923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Porowatość: 24,1%         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Średnia szer.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porów: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0,0318 mm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442062" y="3861048"/>
            <a:ext cx="3626520" cy="70730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11080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468560" y="760638"/>
            <a:ext cx="7955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5 - 16Eaut </a:t>
            </a:r>
            <a:r>
              <a:rPr lang="pl-PL" sz="2000" b="1" dirty="0">
                <a:latin typeface="Times New Roman" pitchFamily="18" charset="0"/>
                <a:cs typeface="Times New Roman" pitchFamily="18" charset="0"/>
              </a:rPr>
              <a:t>30-33 </a:t>
            </a:r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m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1654" y="1736812"/>
            <a:ext cx="1152128" cy="105611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996" y="3345750"/>
            <a:ext cx="2425800" cy="2531522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548681"/>
            <a:ext cx="3816424" cy="2870358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>
            <a:off x="432048" y="2818673"/>
            <a:ext cx="3275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Rozdzielczość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5.69 µm/</a:t>
            </a:r>
            <a:r>
              <a:rPr lang="pl-PL" dirty="0" err="1" smtClean="0">
                <a:latin typeface="Times New Roman" pitchFamily="18" charset="0"/>
                <a:cs typeface="Times New Roman" pitchFamily="18" charset="0"/>
              </a:rPr>
              <a:t>voxel</a:t>
            </a: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252027" y="4017838"/>
            <a:ext cx="3899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Porowatość: 39,3%          </a:t>
            </a:r>
          </a:p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Średnia szer.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porów: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0,2400 mm</a:t>
            </a:r>
          </a:p>
        </p:txBody>
      </p:sp>
      <p:sp>
        <p:nvSpPr>
          <p:cNvPr id="2" name="Prostokąt 1"/>
          <p:cNvSpPr/>
          <p:nvPr/>
        </p:nvSpPr>
        <p:spPr>
          <a:xfrm>
            <a:off x="252028" y="4005064"/>
            <a:ext cx="3887924" cy="70730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69561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latin typeface="Times New Roman" pitchFamily="18" charset="0"/>
                <a:cs typeface="Times New Roman" pitchFamily="18" charset="0"/>
              </a:rPr>
              <a:t>Badania SEM </a:t>
            </a:r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– ST-</a:t>
            </a:r>
            <a:r>
              <a:rPr lang="pl-PL" sz="2000" b="1" dirty="0" err="1" smtClean="0">
                <a:latin typeface="Times New Roman" pitchFamily="18" charset="0"/>
                <a:cs typeface="Times New Roman" pitchFamily="18" charset="0"/>
              </a:rPr>
              <a:t>XIVbE</a:t>
            </a:r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/2 (~104m, warstwa 9n)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7" y="584688"/>
            <a:ext cx="2880000" cy="30600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9" y="3716688"/>
            <a:ext cx="2880000" cy="3060000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584688"/>
            <a:ext cx="5827764" cy="6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586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latin typeface="Times New Roman" pitchFamily="18" charset="0"/>
                <a:cs typeface="Times New Roman" pitchFamily="18" charset="0"/>
              </a:rPr>
              <a:t>Badania SEM </a:t>
            </a:r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– 18E116 (~86m, warstwa 9n)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7" y="584688"/>
            <a:ext cx="2880000" cy="30600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9" y="3716688"/>
            <a:ext cx="2880000" cy="3060000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584688"/>
            <a:ext cx="5827764" cy="6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65947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94928" y="1728192"/>
            <a:ext cx="6213376" cy="1772816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 smtClean="0">
                <a:solidFill>
                  <a:schemeClr val="tx2"/>
                </a:solidFill>
                <a:cs typeface="Times New Roman" pitchFamily="18" charset="0"/>
              </a:rPr>
              <a:t>Efekt „gęstości” siatki</a:t>
            </a:r>
            <a:endParaRPr lang="pl-PL" sz="2800" dirty="0">
              <a:solidFill>
                <a:schemeClr val="tx2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01763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Dwa równoległe modele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72" y="510849"/>
            <a:ext cx="4536504" cy="55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980" y="1025706"/>
            <a:ext cx="4500000" cy="3002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980728"/>
            <a:ext cx="4500000" cy="3047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35496" y="3501008"/>
            <a:ext cx="1944216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Model X4_BH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4788024" y="3537012"/>
            <a:ext cx="1944216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Model X20_BH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969060"/>
            <a:ext cx="4986298" cy="2731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574397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18864" y="1908212"/>
            <a:ext cx="8229600" cy="1772816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 smtClean="0">
                <a:solidFill>
                  <a:schemeClr val="tx2"/>
                </a:solidFill>
                <a:cs typeface="Times New Roman" pitchFamily="18" charset="0"/>
              </a:rPr>
              <a:t>Metoda Różnic Skończonych</a:t>
            </a:r>
            <a:endParaRPr lang="pl-PL" sz="2800" dirty="0">
              <a:solidFill>
                <a:schemeClr val="tx2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0373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Obliczenia Flac3D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755" y="1075653"/>
            <a:ext cx="8730717" cy="516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Geometria 3D (rzędna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piętrzenia </a:t>
            </a:r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195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m n.p.m.):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03379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Obliczenia Flac3D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755" y="1075653"/>
            <a:ext cx="8964489" cy="5161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Geometria 3D (rzędna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piętrzenia </a:t>
            </a:r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195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m n.p.m.):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19198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18864" y="2304256"/>
            <a:ext cx="8229600" cy="1772816"/>
          </a:xfrm>
        </p:spPr>
        <p:txBody>
          <a:bodyPr>
            <a:noAutofit/>
          </a:bodyPr>
          <a:lstStyle/>
          <a:p>
            <a:pPr algn="ctr"/>
            <a:r>
              <a:rPr lang="pl-PL" b="1" dirty="0" smtClean="0">
                <a:solidFill>
                  <a:schemeClr val="tx2"/>
                </a:solidFill>
                <a:cs typeface="Times New Roman" pitchFamily="18" charset="0"/>
              </a:rPr>
              <a:t>Historia obciążenia</a:t>
            </a:r>
            <a:endParaRPr lang="pl-PL" dirty="0">
              <a:solidFill>
                <a:schemeClr val="tx2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949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Etapy dociążenia (I, II, III)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55" y="597381"/>
            <a:ext cx="8321409" cy="614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Elipsa 8"/>
          <p:cNvSpPr/>
          <p:nvPr/>
        </p:nvSpPr>
        <p:spPr>
          <a:xfrm>
            <a:off x="323528" y="5157192"/>
            <a:ext cx="4144422" cy="108012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lipsa 9"/>
          <p:cNvSpPr/>
          <p:nvPr/>
        </p:nvSpPr>
        <p:spPr>
          <a:xfrm>
            <a:off x="303400" y="2239369"/>
            <a:ext cx="4144422" cy="93610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65827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Etapy dociążenia (I, II, III)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7" y="1772816"/>
            <a:ext cx="8975146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7" y="661442"/>
            <a:ext cx="5772150" cy="8953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984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Etapy dociążenia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ole tekstowe 6"/>
          <p:cNvSpPr txBox="1"/>
          <p:nvPr/>
        </p:nvSpPr>
        <p:spPr>
          <a:xfrm>
            <a:off x="35496" y="605298"/>
            <a:ext cx="2952328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Model X20_BH_wells_doc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6480000" cy="3355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289" y="3580485"/>
            <a:ext cx="6480000" cy="3277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pole tekstowe 7"/>
          <p:cNvSpPr txBox="1"/>
          <p:nvPr/>
        </p:nvSpPr>
        <p:spPr>
          <a:xfrm>
            <a:off x="4139952" y="1556792"/>
            <a:ext cx="1440160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Etap I + II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7020272" y="4139788"/>
            <a:ext cx="2016224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Etap I + II + III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1608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18864" y="2196244"/>
            <a:ext cx="8229600" cy="1772816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 smtClean="0">
                <a:solidFill>
                  <a:schemeClr val="tx2"/>
                </a:solidFill>
                <a:cs typeface="Times New Roman" pitchFamily="18" charset="0"/>
              </a:rPr>
              <a:t>Wybrane wyniki symulacji numerycznych</a:t>
            </a:r>
            <a:endParaRPr lang="pl-PL" sz="2800" dirty="0">
              <a:solidFill>
                <a:schemeClr val="tx2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86158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Obliczenia </a:t>
            </a:r>
            <a:r>
              <a:rPr lang="pl-PL" sz="2000" b="1" dirty="0" err="1" smtClean="0">
                <a:latin typeface="Times New Roman" pitchFamily="18" charset="0"/>
                <a:cs typeface="Times New Roman" pitchFamily="18" charset="0"/>
              </a:rPr>
              <a:t>ZSoil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4" name="Picture 2" descr="C:\Users\PWR\Desktop\cis_por_0.tif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80" y="1196752"/>
            <a:ext cx="8821839" cy="47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Ciśnienie porowe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wody (rzędna </a:t>
            </a:r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piętrzenia ~115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m n.p.m</a:t>
            </a:r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.):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06920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Obliczenia </a:t>
            </a:r>
            <a:r>
              <a:rPr lang="pl-PL" sz="2000" b="1" dirty="0" err="1" smtClean="0">
                <a:latin typeface="Times New Roman" pitchFamily="18" charset="0"/>
                <a:cs typeface="Times New Roman" pitchFamily="18" charset="0"/>
              </a:rPr>
              <a:t>ZSoil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080" y="1196752"/>
            <a:ext cx="8821839" cy="475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Ciśnienie porowe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wody (rzędna piętrzenia 152 m n.p.m.):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26820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Obliczenia </a:t>
            </a:r>
            <a:r>
              <a:rPr lang="pl-PL" sz="2000" b="1" dirty="0" err="1" smtClean="0">
                <a:latin typeface="Times New Roman" pitchFamily="18" charset="0"/>
                <a:cs typeface="Times New Roman" pitchFamily="18" charset="0"/>
              </a:rPr>
              <a:t>ZSoil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081" y="1196752"/>
            <a:ext cx="8821837" cy="475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Ciśnienie porowe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wody (rzędna piętrzenia </a:t>
            </a:r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195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m n.p.m.):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1153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Obliczenia </a:t>
            </a:r>
            <a:r>
              <a:rPr lang="pl-PL" sz="2000" b="1" dirty="0" err="1" smtClean="0">
                <a:latin typeface="Times New Roman" pitchFamily="18" charset="0"/>
                <a:cs typeface="Times New Roman" pitchFamily="18" charset="0"/>
              </a:rPr>
              <a:t>ZSoil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ole tekstowe 6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Ciśnienie porowe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wody (rzędna piętrzenia </a:t>
            </a:r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195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m n.p.m.):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9114"/>
            <a:ext cx="9144000" cy="4619771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6300192" y="1124744"/>
            <a:ext cx="2592288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Schemat BH1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92871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Obliczenia </a:t>
            </a:r>
            <a:r>
              <a:rPr lang="pl-PL" sz="2000" b="1" dirty="0" err="1" smtClean="0">
                <a:latin typeface="Times New Roman" pitchFamily="18" charset="0"/>
                <a:cs typeface="Times New Roman" pitchFamily="18" charset="0"/>
              </a:rPr>
              <a:t>ZSoil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ole tekstowe 6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Ciśnienie porowe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wody (rzędna piętrzenia </a:t>
            </a:r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195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m n.p.m.):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9114"/>
            <a:ext cx="9143999" cy="4619771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6300192" y="1124744"/>
            <a:ext cx="2592288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Schemat BH2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19986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Obliczenia </a:t>
            </a:r>
            <a:r>
              <a:rPr lang="pl-PL" sz="2000" b="1" dirty="0" err="1" smtClean="0">
                <a:latin typeface="Times New Roman" pitchFamily="18" charset="0"/>
                <a:cs typeface="Times New Roman" pitchFamily="18" charset="0"/>
              </a:rPr>
              <a:t>ZSoil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ole tekstowe 6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Ciśnienie porowe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wody (rzędna piętrzenia </a:t>
            </a:r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195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m n.p.m.):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9114"/>
            <a:ext cx="9143999" cy="4619771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6300192" y="1124744"/>
            <a:ext cx="2592288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Schemat BH3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65775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Obliczenia </a:t>
            </a:r>
            <a:r>
              <a:rPr lang="pl-PL" sz="2000" b="1" dirty="0" err="1" smtClean="0">
                <a:latin typeface="Times New Roman" pitchFamily="18" charset="0"/>
                <a:cs typeface="Times New Roman" pitchFamily="18" charset="0"/>
              </a:rPr>
              <a:t>ZSoil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ole tekstowe 6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Ciśnienie porowe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wody (rzędna piętrzenia </a:t>
            </a:r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195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m n.p.m.):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9114"/>
            <a:ext cx="9143999" cy="4619771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6300192" y="1124744"/>
            <a:ext cx="2592288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Schemat BH4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88811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Obliczenia </a:t>
            </a:r>
            <a:r>
              <a:rPr lang="pl-PL" sz="2000" b="1" dirty="0" err="1" smtClean="0">
                <a:latin typeface="Times New Roman" pitchFamily="18" charset="0"/>
                <a:cs typeface="Times New Roman" pitchFamily="18" charset="0"/>
              </a:rPr>
              <a:t>ZSoil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082" y="1196752"/>
            <a:ext cx="8821835" cy="475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Przemieszczenia poziome (rzędna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piętrzenia </a:t>
            </a:r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195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m n.p.m.):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20896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Obliczenia </a:t>
            </a:r>
            <a:r>
              <a:rPr lang="pl-PL" sz="2000" b="1" dirty="0" err="1" smtClean="0">
                <a:latin typeface="Times New Roman" pitchFamily="18" charset="0"/>
                <a:cs typeface="Times New Roman" pitchFamily="18" charset="0"/>
              </a:rPr>
              <a:t>ZSoil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082" y="1196752"/>
            <a:ext cx="8821835" cy="475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Przemieszczenia poziome (rzędna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piętrzenia </a:t>
            </a:r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195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m n.p.m.):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13386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Obliczenia </a:t>
            </a:r>
            <a:r>
              <a:rPr lang="pl-PL" sz="2000" b="1" dirty="0" err="1" smtClean="0">
                <a:latin typeface="Times New Roman" pitchFamily="18" charset="0"/>
                <a:cs typeface="Times New Roman" pitchFamily="18" charset="0"/>
              </a:rPr>
              <a:t>ZSoil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082" y="1196752"/>
            <a:ext cx="8821835" cy="475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Przemieszczenia pionowe (rzędna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piętrzenia </a:t>
            </a:r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195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m n.p.m.):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91584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Obliczenia </a:t>
            </a:r>
            <a:r>
              <a:rPr lang="pl-PL" sz="2000" b="1" dirty="0" err="1" smtClean="0">
                <a:latin typeface="Times New Roman" pitchFamily="18" charset="0"/>
                <a:cs typeface="Times New Roman" pitchFamily="18" charset="0"/>
              </a:rPr>
              <a:t>ZSoil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082" y="1196752"/>
            <a:ext cx="8821835" cy="475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Przemieszczenia pionowe (rzędna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piętrzenia </a:t>
            </a:r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195 </a:t>
            </a:r>
            <a:r>
              <a:rPr lang="pl-PL" sz="1600" u="sng" dirty="0">
                <a:latin typeface="Times New Roman" pitchFamily="18" charset="0"/>
                <a:cs typeface="Times New Roman" pitchFamily="18" charset="0"/>
              </a:rPr>
              <a:t>m n.p.m.):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35976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5496" y="1764196"/>
            <a:ext cx="8229600" cy="1772816"/>
          </a:xfrm>
        </p:spPr>
        <p:txBody>
          <a:bodyPr>
            <a:noAutofit/>
          </a:bodyPr>
          <a:lstStyle/>
          <a:p>
            <a:pPr algn="ctr"/>
            <a:r>
              <a:rPr lang="pl-PL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Walidacja</a:t>
            </a:r>
            <a:endParaRPr lang="pl-PL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2187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/>
        </p:nvGrpSpPr>
        <p:grpSpPr>
          <a:xfrm>
            <a:off x="216024" y="6670"/>
            <a:ext cx="8676456" cy="6816531"/>
            <a:chOff x="216024" y="6670"/>
            <a:chExt cx="8676456" cy="6816531"/>
          </a:xfrm>
        </p:grpSpPr>
        <p:pic>
          <p:nvPicPr>
            <p:cNvPr id="1433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24" y="6670"/>
              <a:ext cx="8676456" cy="6816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4" name="Łącznik prosty 12"/>
            <p:cNvCxnSpPr/>
            <p:nvPr/>
          </p:nvCxnSpPr>
          <p:spPr>
            <a:xfrm>
              <a:off x="3851920" y="188640"/>
              <a:ext cx="0" cy="432467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Łącznik prosty 12"/>
            <p:cNvCxnSpPr/>
            <p:nvPr/>
          </p:nvCxnSpPr>
          <p:spPr>
            <a:xfrm>
              <a:off x="6084168" y="188640"/>
              <a:ext cx="0" cy="432467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Łącznik prosty 12"/>
            <p:cNvCxnSpPr/>
            <p:nvPr/>
          </p:nvCxnSpPr>
          <p:spPr>
            <a:xfrm>
              <a:off x="4932040" y="3784848"/>
              <a:ext cx="0" cy="72846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8316512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Przemieszczenia poziome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ole tekstowe 8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Przemieszczenia pomiędzy 09.2015 a 09.2010: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72000" y="1287272"/>
            <a:ext cx="7200000" cy="45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3892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4" name="Łącznik prosty 12"/>
            <p:cNvCxnSpPr/>
            <p:nvPr/>
          </p:nvCxnSpPr>
          <p:spPr>
            <a:xfrm>
              <a:off x="3779912" y="188640"/>
              <a:ext cx="0" cy="453650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Łącznik prosty 12"/>
            <p:cNvCxnSpPr/>
            <p:nvPr/>
          </p:nvCxnSpPr>
          <p:spPr>
            <a:xfrm>
              <a:off x="6156176" y="188640"/>
              <a:ext cx="0" cy="453650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Łącznik prosty 12"/>
            <p:cNvCxnSpPr/>
            <p:nvPr/>
          </p:nvCxnSpPr>
          <p:spPr>
            <a:xfrm>
              <a:off x="4932040" y="3784848"/>
              <a:ext cx="0" cy="72846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8468165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Przemieszczenia pionowe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ole tekstowe 8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Przemieszczenia pomiędzy 09.2015 a 09.2010: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314272"/>
            <a:ext cx="7200000" cy="453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8899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Piezometry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6" y="1219600"/>
            <a:ext cx="9108504" cy="4297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pole tekstowe 7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Lokalizacja wybranych piezometrów (24 piezometry):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08328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ole tekstowe 6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Piezometry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8866"/>
            <a:ext cx="4320000" cy="30240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13" y="598866"/>
            <a:ext cx="4320000" cy="30240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89376"/>
            <a:ext cx="4320000" cy="302400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13" y="3789376"/>
            <a:ext cx="4320000" cy="30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94232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ole tekstowe 6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Piezometry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8866"/>
            <a:ext cx="4319999" cy="30240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13" y="598866"/>
            <a:ext cx="4319999" cy="30240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89376"/>
            <a:ext cx="4319999" cy="302400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13" y="3789376"/>
            <a:ext cx="4319999" cy="30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56051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ole tekstowe 6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Piezometry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8866"/>
            <a:ext cx="4319999" cy="3023999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13" y="598866"/>
            <a:ext cx="4319999" cy="3023999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89376"/>
            <a:ext cx="4319999" cy="3023999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13" y="3789376"/>
            <a:ext cx="4319999" cy="302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0570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ole tekstowe 6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Piezometry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8866"/>
            <a:ext cx="4319998" cy="3023999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13" y="598866"/>
            <a:ext cx="4319998" cy="3023999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89376"/>
            <a:ext cx="4319998" cy="3023999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13" y="3789376"/>
            <a:ext cx="4319998" cy="3023999"/>
          </a:xfrm>
          <a:prstGeom prst="rect">
            <a:avLst/>
          </a:prstGeom>
        </p:spPr>
      </p:pic>
      <p:cxnSp>
        <p:nvCxnSpPr>
          <p:cNvPr id="3" name="Łącznik prostoliniowy 2"/>
          <p:cNvCxnSpPr/>
          <p:nvPr/>
        </p:nvCxnSpPr>
        <p:spPr>
          <a:xfrm>
            <a:off x="3975839" y="2568782"/>
            <a:ext cx="431566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462080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ole tekstowe 6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Piezometry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8866"/>
            <a:ext cx="4319998" cy="3023998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13" y="598866"/>
            <a:ext cx="4319998" cy="3023998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89376"/>
            <a:ext cx="4319998" cy="3023998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13" y="3789376"/>
            <a:ext cx="4319998" cy="302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7726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ole tekstowe 6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Piezometry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598866"/>
            <a:ext cx="4319996" cy="3023998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14" y="598866"/>
            <a:ext cx="4319996" cy="3023998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3789376"/>
            <a:ext cx="4319996" cy="3023998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14" y="3789376"/>
            <a:ext cx="4319996" cy="302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79055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ole tekstowe 6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Piezometry – 3D a 2D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8866"/>
            <a:ext cx="4319999" cy="3024000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13" y="598866"/>
            <a:ext cx="4319999" cy="3023999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3886241"/>
            <a:ext cx="4320000" cy="2711111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13" y="3886241"/>
            <a:ext cx="4320000" cy="271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47859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Repery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6" y="1236661"/>
            <a:ext cx="9093602" cy="420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Lokalizacja wybranych reperów (12 reperów):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40194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69066"/>
            <a:ext cx="4320000" cy="28836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13" y="669066"/>
            <a:ext cx="4320000" cy="28836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859576"/>
            <a:ext cx="4320000" cy="288360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13" y="3859576"/>
            <a:ext cx="4320000" cy="2883600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Repery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10963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69066"/>
            <a:ext cx="4319999" cy="28836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13" y="669066"/>
            <a:ext cx="4319999" cy="28836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859576"/>
            <a:ext cx="4319999" cy="288360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13" y="3859576"/>
            <a:ext cx="4319999" cy="2883600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Repery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55230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69066"/>
            <a:ext cx="4319999" cy="2883599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13" y="669066"/>
            <a:ext cx="4319999" cy="2883599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859576"/>
            <a:ext cx="4319999" cy="2883599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Repery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13" y="3859576"/>
            <a:ext cx="4319999" cy="288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06995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000" y="548680"/>
            <a:ext cx="4680000" cy="3123901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Repery – 3D a 2D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ZLECENIA\2017_KGHM\4_XVI_E_2D\Dane repery\1_kalibracja_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000" y="3993676"/>
            <a:ext cx="4680000" cy="281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98638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1210297"/>
            <a:ext cx="9132741" cy="4358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Inklinometry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ole tekstowe 12"/>
          <p:cNvSpPr txBox="1"/>
          <p:nvPr/>
        </p:nvSpPr>
        <p:spPr>
          <a:xfrm>
            <a:off x="0" y="62068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u="sng" dirty="0" smtClean="0">
                <a:latin typeface="Times New Roman" pitchFamily="18" charset="0"/>
                <a:cs typeface="Times New Roman" pitchFamily="18" charset="0"/>
              </a:rPr>
              <a:t>Lokalizacja wybranych inklinometrów (11 inklinometrów):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2416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Inklinometry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1214595"/>
            <a:ext cx="2880000" cy="5025601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214595"/>
            <a:ext cx="2880000" cy="5025601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4" y="1214595"/>
            <a:ext cx="2880000" cy="50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3355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4462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Inklinometry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Łącznik prosty 12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105198"/>
            <a:ext cx="2880000" cy="50256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000" y="1088740"/>
            <a:ext cx="2880000" cy="50256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4" y="1088740"/>
            <a:ext cx="2879999" cy="50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33836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302840" y="1764196"/>
            <a:ext cx="8229600" cy="1772816"/>
          </a:xfrm>
        </p:spPr>
        <p:txBody>
          <a:bodyPr>
            <a:noAutofit/>
          </a:bodyPr>
          <a:lstStyle/>
          <a:p>
            <a:pPr algn="ctr"/>
            <a:r>
              <a:rPr lang="pl-PL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Dziękuję za uwagę</a:t>
            </a:r>
            <a:endParaRPr lang="pl-PL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560810"/>
      </p:ext>
    </p:extLst>
  </p:cSld>
  <p:clrMapOvr>
    <a:masterClrMapping/>
  </p:clrMapOvr>
  <p:transition>
    <p:randomBar/>
  </p:transition>
</p:sld>
</file>

<file path=ppt/theme/theme1.xml><?xml version="1.0" encoding="utf-8"?>
<a:theme xmlns:a="http://schemas.openxmlformats.org/drawingml/2006/main" name="motyw_pwr_v2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motyw_pwr_v2</Template>
  <TotalTime>10875</TotalTime>
  <Words>961</Words>
  <Application>Microsoft Office PowerPoint</Application>
  <PresentationFormat>Pokaz na ekranie (4:3)</PresentationFormat>
  <Paragraphs>265</Paragraphs>
  <Slides>101</Slides>
  <Notes>1</Notes>
  <HiddenSlides>1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101</vt:i4>
      </vt:variant>
    </vt:vector>
  </HeadingPairs>
  <TitlesOfParts>
    <vt:vector size="102" baseType="lpstr">
      <vt:lpstr>motyw_pwr_v2</vt:lpstr>
      <vt:lpstr> Wielkoobszarowe zagadnienia geotechniki: numeryczna rekonstrukcja geometrii, cech materiałowych, stanu naprężenia i odkształcenia </vt:lpstr>
      <vt:lpstr>Prezentacja programu PowerPoint</vt:lpstr>
      <vt:lpstr> Korelacja pomiędzy ponadwymiarowym przebraniem wyrobiska a parametrami mikrostrukturalnymi badanych skał</vt:lpstr>
      <vt:lpstr>Lokalna („szybka”) zmienność parametrów  mikrostrukturalnych badanych skał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A. Lokalna („szybka”) zmienność parametrów  mikrostrukturalnych badanych skał</vt:lpstr>
      <vt:lpstr>Prezentacja programu PowerPoint</vt:lpstr>
      <vt:lpstr>B. Korelacja pomiędzy ponadwymiarowym przebraniem wyrobiska  a parametrami mikrostrukturalnymi badanych skał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Badania laboratoryjne</vt:lpstr>
      <vt:lpstr>Badania laboratoryjne</vt:lpstr>
      <vt:lpstr>Badania współczynnika filtracji</vt:lpstr>
      <vt:lpstr>Badania współczynnika filtracji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Efekt „gęstości” siatki</vt:lpstr>
      <vt:lpstr>Prezentacja programu PowerPoint</vt:lpstr>
      <vt:lpstr>Metoda Różnic Skończonych</vt:lpstr>
      <vt:lpstr>Prezentacja programu PowerPoint</vt:lpstr>
      <vt:lpstr>Prezentacja programu PowerPoint</vt:lpstr>
      <vt:lpstr>Historia obciążenia</vt:lpstr>
      <vt:lpstr>Prezentacja programu PowerPoint</vt:lpstr>
      <vt:lpstr>Prezentacja programu PowerPoint</vt:lpstr>
      <vt:lpstr>Prezentacja programu PowerPoint</vt:lpstr>
      <vt:lpstr>Wybrane wyniki symulacji numerycznych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Walidacja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Dziękuję za uwagę</vt:lpstr>
    </vt:vector>
  </TitlesOfParts>
  <Company>Pwr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Wczoraj, dziś i jutro  Politechniki Wrocławskiej</dc:title>
  <dc:creator>Katarzyna Kwiecińska</dc:creator>
  <cp:lastModifiedBy>Dariusz</cp:lastModifiedBy>
  <cp:revision>802</cp:revision>
  <dcterms:created xsi:type="dcterms:W3CDTF">2007-06-27T10:18:07Z</dcterms:created>
  <dcterms:modified xsi:type="dcterms:W3CDTF">2019-03-12T12:07:33Z</dcterms:modified>
</cp:coreProperties>
</file>