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6"/>
  </p:notesMasterIdLst>
  <p:handoutMasterIdLst>
    <p:handoutMasterId r:id="rId27"/>
  </p:handoutMasterIdLst>
  <p:sldIdLst>
    <p:sldId id="256" r:id="rId2"/>
    <p:sldId id="414" r:id="rId3"/>
    <p:sldId id="419" r:id="rId4"/>
    <p:sldId id="435" r:id="rId5"/>
    <p:sldId id="444" r:id="rId6"/>
    <p:sldId id="445" r:id="rId7"/>
    <p:sldId id="454" r:id="rId8"/>
    <p:sldId id="457" r:id="rId9"/>
    <p:sldId id="460" r:id="rId10"/>
    <p:sldId id="459" r:id="rId11"/>
    <p:sldId id="461" r:id="rId12"/>
    <p:sldId id="463" r:id="rId13"/>
    <p:sldId id="464" r:id="rId14"/>
    <p:sldId id="465" r:id="rId15"/>
    <p:sldId id="466" r:id="rId16"/>
    <p:sldId id="467" r:id="rId17"/>
    <p:sldId id="468" r:id="rId18"/>
    <p:sldId id="469" r:id="rId19"/>
    <p:sldId id="471" r:id="rId20"/>
    <p:sldId id="472" r:id="rId21"/>
    <p:sldId id="473" r:id="rId22"/>
    <p:sldId id="474" r:id="rId23"/>
    <p:sldId id="475" r:id="rId24"/>
    <p:sldId id="455" r:id="rId25"/>
  </p:sldIdLst>
  <p:sldSz cx="9144000" cy="6858000" type="screen4x3"/>
  <p:notesSz cx="6797675" cy="99266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190E"/>
    <a:srgbClr val="FFD3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6546A6-DDCF-451F-B8C1-49BA32A35831}" v="12" dt="2022-03-23T10:42:07.9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53" autoAdjust="0"/>
    <p:restoredTop sz="94673" autoAdjust="0"/>
  </p:normalViewPr>
  <p:slideViewPr>
    <p:cSldViewPr snapToObjects="1">
      <p:cViewPr>
        <p:scale>
          <a:sx n="97" d="100"/>
          <a:sy n="97" d="100"/>
        </p:scale>
        <p:origin x="102" y="-30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100282" tIns="50141" rIns="100282" bIns="50141" rtlCol="0"/>
          <a:lstStyle>
            <a:lvl1pPr algn="l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4813" cy="496888"/>
          </a:xfrm>
          <a:prstGeom prst="rect">
            <a:avLst/>
          </a:prstGeom>
        </p:spPr>
        <p:txBody>
          <a:bodyPr vert="horz" lIns="100282" tIns="50141" rIns="100282" bIns="50141" rtlCol="0"/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22B4DB6-6CB6-4F3A-890F-9F5BEEC3ED6E}" type="datetimeFigureOut">
              <a:rPr lang="pl-PL"/>
              <a:pPr>
                <a:defRPr/>
              </a:pPr>
              <a:t>23.03.2022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lIns="100282" tIns="50141" rIns="100282" bIns="50141" rtlCol="0" anchor="b"/>
          <a:lstStyle>
            <a:lvl1pPr algn="l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1275" y="9428163"/>
            <a:ext cx="2944813" cy="496887"/>
          </a:xfrm>
          <a:prstGeom prst="rect">
            <a:avLst/>
          </a:prstGeom>
        </p:spPr>
        <p:txBody>
          <a:bodyPr vert="horz" wrap="square" lIns="100282" tIns="50141" rIns="100282" bIns="5014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BBB9E27A-D03A-4417-9CEA-BBFBAB95B58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872693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100282" tIns="50141" rIns="100282" bIns="50141" rtlCol="0"/>
          <a:lstStyle>
            <a:lvl1pPr algn="l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4813" cy="496888"/>
          </a:xfrm>
          <a:prstGeom prst="rect">
            <a:avLst/>
          </a:prstGeom>
        </p:spPr>
        <p:txBody>
          <a:bodyPr vert="horz" lIns="100282" tIns="50141" rIns="100282" bIns="50141" rtlCol="0"/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5A2791F-4583-4530-B948-FB831E6D3B31}" type="datetimeFigureOut">
              <a:rPr lang="pl-PL"/>
              <a:pPr>
                <a:defRPr/>
              </a:pPr>
              <a:t>22.03.2022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0282" tIns="50141" rIns="100282" bIns="50141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100282" tIns="50141" rIns="100282" bIns="50141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lIns="100282" tIns="50141" rIns="100282" bIns="50141" rtlCol="0" anchor="b"/>
          <a:lstStyle>
            <a:lvl1pPr algn="l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1275" y="9428163"/>
            <a:ext cx="2944813" cy="496887"/>
          </a:xfrm>
          <a:prstGeom prst="rect">
            <a:avLst/>
          </a:prstGeom>
        </p:spPr>
        <p:txBody>
          <a:bodyPr vert="horz" wrap="square" lIns="100282" tIns="50141" rIns="100282" bIns="5014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E03838A3-6D84-4156-9AD1-64A90D0EFE1B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779587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2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80864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3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72656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982300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5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07762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6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17666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7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47937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8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07870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9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38995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10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76805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12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35172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13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902116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14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75940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15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260690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16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012671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17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746244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18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432438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19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28128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20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908542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21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259970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22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283357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23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441218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38A3-6D84-4156-9AD1-64A90D0EFE1B}" type="slidenum">
              <a:rPr lang="pl-PL" altLang="pl-PL" smtClean="0"/>
              <a:pPr/>
              <a:t>24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63443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ytuł 1"/>
          <p:cNvSpPr txBox="1">
            <a:spLocks/>
          </p:cNvSpPr>
          <p:nvPr/>
        </p:nvSpPr>
        <p:spPr bwMode="auto">
          <a:xfrm>
            <a:off x="290513" y="2420938"/>
            <a:ext cx="8640762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>
              <a:defRPr/>
            </a:pPr>
            <a:endParaRPr lang="pl-PL" kern="0" dirty="0">
              <a:latin typeface="Calibri" panose="020F0502020204030204" pitchFamily="34" charset="0"/>
            </a:endParaRPr>
          </a:p>
        </p:txBody>
      </p:sp>
      <p:pic>
        <p:nvPicPr>
          <p:cNvPr id="6" name="Symbol zastępczy obrazu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" t="-3056" r="-542" b="2946"/>
          <a:stretch>
            <a:fillRect/>
          </a:stretch>
        </p:blipFill>
        <p:spPr bwMode="auto">
          <a:xfrm>
            <a:off x="1403350" y="5649913"/>
            <a:ext cx="1533525" cy="10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rostokąt 6"/>
          <p:cNvSpPr/>
          <p:nvPr/>
        </p:nvSpPr>
        <p:spPr>
          <a:xfrm>
            <a:off x="4356100" y="5707063"/>
            <a:ext cx="4662488" cy="10350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784850"/>
            <a:ext cx="4143375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Symbol zastępczy obrazu 2"/>
          <p:cNvSpPr>
            <a:spLocks noGrp="1"/>
          </p:cNvSpPr>
          <p:nvPr>
            <p:ph type="pic" idx="1"/>
          </p:nvPr>
        </p:nvSpPr>
        <p:spPr>
          <a:xfrm>
            <a:off x="125947" y="1988840"/>
            <a:ext cx="8892103" cy="35283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9" name="Symbol zastępczy tekstu 2"/>
          <p:cNvSpPr>
            <a:spLocks noGrp="1"/>
          </p:cNvSpPr>
          <p:nvPr>
            <p:ph type="body" idx="11"/>
          </p:nvPr>
        </p:nvSpPr>
        <p:spPr>
          <a:xfrm>
            <a:off x="125947" y="116632"/>
            <a:ext cx="8892103" cy="1728192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 b="1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171815046"/>
      </p:ext>
    </p:extLst>
  </p:cSld>
  <p:clrMapOvr>
    <a:masterClrMapping/>
  </p:clrMapOvr>
  <p:transition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Symbol zastępczy obrazu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" t="-3056" r="-542" b="2946"/>
          <a:stretch>
            <a:fillRect/>
          </a:stretch>
        </p:blipFill>
        <p:spPr bwMode="auto">
          <a:xfrm>
            <a:off x="1403350" y="5649913"/>
            <a:ext cx="1533525" cy="10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rostokąt 6"/>
          <p:cNvSpPr/>
          <p:nvPr/>
        </p:nvSpPr>
        <p:spPr>
          <a:xfrm>
            <a:off x="4356100" y="5707063"/>
            <a:ext cx="4662488" cy="10350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8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784850"/>
            <a:ext cx="4143375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ymbol zastępczy tekstu 2"/>
          <p:cNvSpPr>
            <a:spLocks noGrp="1"/>
          </p:cNvSpPr>
          <p:nvPr>
            <p:ph type="body" idx="10"/>
          </p:nvPr>
        </p:nvSpPr>
        <p:spPr>
          <a:xfrm>
            <a:off x="4704169" y="2492896"/>
            <a:ext cx="4313881" cy="1152128"/>
          </a:xfrm>
          <a:solidFill>
            <a:srgbClr val="C00000"/>
          </a:solidFill>
        </p:spPr>
        <p:txBody>
          <a:bodyPr lIns="108000" rIns="10800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Symbol zastępczy obrazu 2"/>
          <p:cNvSpPr>
            <a:spLocks noGrp="1"/>
          </p:cNvSpPr>
          <p:nvPr>
            <p:ph type="pic" idx="1"/>
          </p:nvPr>
        </p:nvSpPr>
        <p:spPr>
          <a:xfrm>
            <a:off x="107504" y="116632"/>
            <a:ext cx="4464496" cy="5400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</a:p>
        </p:txBody>
      </p:sp>
      <p:sp>
        <p:nvSpPr>
          <p:cNvPr id="10" name="Symbol zastępczy tekstu 2"/>
          <p:cNvSpPr>
            <a:spLocks noGrp="1"/>
          </p:cNvSpPr>
          <p:nvPr>
            <p:ph type="body" idx="11"/>
          </p:nvPr>
        </p:nvSpPr>
        <p:spPr>
          <a:xfrm>
            <a:off x="4704169" y="116632"/>
            <a:ext cx="4313881" cy="2232248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1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278030128"/>
      </p:ext>
    </p:extLst>
  </p:cSld>
  <p:clrMapOvr>
    <a:masterClrMapping/>
  </p:clrMapOvr>
  <p:transition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6"/>
          <p:cNvSpPr txBox="1">
            <a:spLocks noChangeArrowheads="1"/>
          </p:cNvSpPr>
          <p:nvPr/>
        </p:nvSpPr>
        <p:spPr bwMode="auto">
          <a:xfrm>
            <a:off x="0" y="6546850"/>
            <a:ext cx="611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18665BC1-F6B9-4729-A09D-FD731D245791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7092950" y="6237288"/>
            <a:ext cx="1947863" cy="5508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 </a:t>
            </a:r>
          </a:p>
        </p:txBody>
      </p:sp>
      <p:pic>
        <p:nvPicPr>
          <p:cNvPr id="11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6308725"/>
            <a:ext cx="18859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7505" y="1556792"/>
            <a:ext cx="8910546" cy="4536505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8" name="Symbol zastępczy tekstu 2"/>
          <p:cNvSpPr>
            <a:spLocks noGrp="1"/>
          </p:cNvSpPr>
          <p:nvPr>
            <p:ph type="body" idx="10"/>
          </p:nvPr>
        </p:nvSpPr>
        <p:spPr>
          <a:xfrm>
            <a:off x="129753" y="44624"/>
            <a:ext cx="8910546" cy="50405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Symbol zastępczy tekstu 2"/>
          <p:cNvSpPr>
            <a:spLocks noGrp="1"/>
          </p:cNvSpPr>
          <p:nvPr>
            <p:ph type="body" idx="11"/>
          </p:nvPr>
        </p:nvSpPr>
        <p:spPr>
          <a:xfrm>
            <a:off x="129753" y="548680"/>
            <a:ext cx="8910546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689534836"/>
      </p:ext>
    </p:extLst>
  </p:cSld>
  <p:clrMapOvr>
    <a:masterClrMapping/>
  </p:clrMapOvr>
  <p:transition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6"/>
          <p:cNvSpPr txBox="1">
            <a:spLocks noChangeArrowheads="1"/>
          </p:cNvSpPr>
          <p:nvPr/>
        </p:nvSpPr>
        <p:spPr bwMode="auto">
          <a:xfrm>
            <a:off x="0" y="6546850"/>
            <a:ext cx="611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005CE7F8-1303-4C4F-910A-EF84A4E8509F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/>
            <a:endParaRPr lang="pl-PL" altLang="pl-PL" sz="1000">
              <a:solidFill>
                <a:schemeClr val="bg1"/>
              </a:solidFill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7092950" y="6237288"/>
            <a:ext cx="1947863" cy="5508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 </a:t>
            </a:r>
          </a:p>
        </p:txBody>
      </p:sp>
      <p:pic>
        <p:nvPicPr>
          <p:cNvPr id="11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6308725"/>
            <a:ext cx="18859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ymbol zastępczy obrazu 2"/>
          <p:cNvSpPr>
            <a:spLocks noGrp="1"/>
          </p:cNvSpPr>
          <p:nvPr>
            <p:ph type="pic" idx="1"/>
          </p:nvPr>
        </p:nvSpPr>
        <p:spPr>
          <a:xfrm>
            <a:off x="377" y="1844823"/>
            <a:ext cx="4283591" cy="43204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9" name="Symbol zastępczy zawartości 2"/>
          <p:cNvSpPr>
            <a:spLocks noGrp="1"/>
          </p:cNvSpPr>
          <p:nvPr>
            <p:ph idx="11"/>
          </p:nvPr>
        </p:nvSpPr>
        <p:spPr>
          <a:xfrm>
            <a:off x="4571428" y="1844823"/>
            <a:ext cx="4465067" cy="4320481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4" name="Symbol zastępczy tekstu 2"/>
          <p:cNvSpPr>
            <a:spLocks noGrp="1"/>
          </p:cNvSpPr>
          <p:nvPr>
            <p:ph type="body" idx="12"/>
          </p:nvPr>
        </p:nvSpPr>
        <p:spPr>
          <a:xfrm>
            <a:off x="107505" y="116632"/>
            <a:ext cx="8910546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5" name="Symbol zastępczy tekstu 2"/>
          <p:cNvSpPr>
            <a:spLocks noGrp="1"/>
          </p:cNvSpPr>
          <p:nvPr>
            <p:ph type="body" idx="10"/>
          </p:nvPr>
        </p:nvSpPr>
        <p:spPr>
          <a:xfrm>
            <a:off x="107505" y="1120625"/>
            <a:ext cx="8928990" cy="508175"/>
          </a:xfrm>
          <a:solidFill>
            <a:srgbClr val="C00000"/>
          </a:solidFill>
        </p:spPr>
        <p:txBody>
          <a:bodyPr lIns="108000" rIns="10800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941124989"/>
      </p:ext>
    </p:extLst>
  </p:cSld>
  <p:clrMapOvr>
    <a:masterClrMapping/>
  </p:clrMapOvr>
  <p:transition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6"/>
          <p:cNvSpPr txBox="1">
            <a:spLocks noChangeArrowheads="1"/>
          </p:cNvSpPr>
          <p:nvPr/>
        </p:nvSpPr>
        <p:spPr bwMode="auto">
          <a:xfrm>
            <a:off x="0" y="6546850"/>
            <a:ext cx="611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C03D251D-90CD-479D-94F6-32A762E681EF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/>
            <a:endParaRPr lang="pl-PL" altLang="pl-PL" sz="1000">
              <a:solidFill>
                <a:schemeClr val="bg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7092950" y="6237288"/>
            <a:ext cx="1947863" cy="5508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 </a:t>
            </a:r>
          </a:p>
        </p:txBody>
      </p:sp>
      <p:pic>
        <p:nvPicPr>
          <p:cNvPr id="9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6308725"/>
            <a:ext cx="18859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29753" y="1628801"/>
            <a:ext cx="4154215" cy="4464496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0" name="Symbol zastępczy zawartości 2"/>
          <p:cNvSpPr>
            <a:spLocks noGrp="1"/>
          </p:cNvSpPr>
          <p:nvPr>
            <p:ph sz="half" idx="11"/>
          </p:nvPr>
        </p:nvSpPr>
        <p:spPr>
          <a:xfrm>
            <a:off x="4572000" y="1628801"/>
            <a:ext cx="4468299" cy="4464496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2" name="Symbol zastępczy tekstu 2"/>
          <p:cNvSpPr>
            <a:spLocks noGrp="1"/>
          </p:cNvSpPr>
          <p:nvPr>
            <p:ph type="body" idx="10"/>
          </p:nvPr>
        </p:nvSpPr>
        <p:spPr>
          <a:xfrm>
            <a:off x="129753" y="44624"/>
            <a:ext cx="8910546" cy="50405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Symbol zastępczy tekstu 2"/>
          <p:cNvSpPr>
            <a:spLocks noGrp="1"/>
          </p:cNvSpPr>
          <p:nvPr>
            <p:ph type="body" idx="12"/>
          </p:nvPr>
        </p:nvSpPr>
        <p:spPr>
          <a:xfrm>
            <a:off x="129753" y="548680"/>
            <a:ext cx="8910546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491563457"/>
      </p:ext>
    </p:extLst>
  </p:cSld>
  <p:clrMapOvr>
    <a:masterClrMapping/>
  </p:clrMapOvr>
  <p:transition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/>
          <p:cNvSpPr txBox="1">
            <a:spLocks noChangeArrowheads="1"/>
          </p:cNvSpPr>
          <p:nvPr/>
        </p:nvSpPr>
        <p:spPr bwMode="auto">
          <a:xfrm>
            <a:off x="0" y="6546850"/>
            <a:ext cx="611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F1A58585-5F70-41B9-BC1C-2FFDC0EE1058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/>
            <a:endParaRPr lang="pl-PL" altLang="pl-PL" sz="1000">
              <a:solidFill>
                <a:schemeClr val="bg1"/>
              </a:solidFill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7092950" y="6237288"/>
            <a:ext cx="1947863" cy="5508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 </a:t>
            </a:r>
          </a:p>
        </p:txBody>
      </p:sp>
      <p:pic>
        <p:nvPicPr>
          <p:cNvPr id="10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6308725"/>
            <a:ext cx="18859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7505" y="1628800"/>
            <a:ext cx="4320000" cy="4464497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2" name="Symbol zastępczy zawartości 2"/>
          <p:cNvSpPr>
            <a:spLocks noGrp="1"/>
          </p:cNvSpPr>
          <p:nvPr>
            <p:ph sz="half" idx="11"/>
          </p:nvPr>
        </p:nvSpPr>
        <p:spPr>
          <a:xfrm>
            <a:off x="4698051" y="1628801"/>
            <a:ext cx="4320000" cy="4464496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6" name="Symbol zastępczy tekstu 2"/>
          <p:cNvSpPr>
            <a:spLocks noGrp="1"/>
          </p:cNvSpPr>
          <p:nvPr>
            <p:ph type="body" idx="12"/>
          </p:nvPr>
        </p:nvSpPr>
        <p:spPr>
          <a:xfrm>
            <a:off x="107505" y="116632"/>
            <a:ext cx="8910546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7" name="Symbol zastępczy tekstu 2"/>
          <p:cNvSpPr>
            <a:spLocks noGrp="1"/>
          </p:cNvSpPr>
          <p:nvPr>
            <p:ph type="body" idx="10"/>
          </p:nvPr>
        </p:nvSpPr>
        <p:spPr>
          <a:xfrm>
            <a:off x="107505" y="1120625"/>
            <a:ext cx="4320000" cy="508175"/>
          </a:xfrm>
          <a:solidFill>
            <a:srgbClr val="C00000"/>
          </a:solidFill>
        </p:spPr>
        <p:txBody>
          <a:bodyPr lIns="108000" rIns="10800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Symbol zastępczy tekstu 2"/>
          <p:cNvSpPr>
            <a:spLocks noGrp="1"/>
          </p:cNvSpPr>
          <p:nvPr>
            <p:ph type="body" idx="13"/>
          </p:nvPr>
        </p:nvSpPr>
        <p:spPr>
          <a:xfrm>
            <a:off x="4698051" y="1120625"/>
            <a:ext cx="4320000" cy="508175"/>
          </a:xfrm>
          <a:solidFill>
            <a:srgbClr val="C00000"/>
          </a:solidFill>
        </p:spPr>
        <p:txBody>
          <a:bodyPr lIns="108000" rIns="10800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72994709"/>
      </p:ext>
    </p:extLst>
  </p:cSld>
  <p:clrMapOvr>
    <a:masterClrMapping/>
  </p:clrMapOvr>
  <p:transition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le tekstowe 5"/>
          <p:cNvSpPr txBox="1">
            <a:spLocks noChangeArrowheads="1"/>
          </p:cNvSpPr>
          <p:nvPr/>
        </p:nvSpPr>
        <p:spPr bwMode="auto">
          <a:xfrm>
            <a:off x="0" y="6546850"/>
            <a:ext cx="611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D32F3050-2FAD-490F-A926-8997E1D59660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/>
            <a:endParaRPr lang="pl-PL" altLang="pl-PL" sz="1000">
              <a:solidFill>
                <a:schemeClr val="bg1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7092950" y="6237288"/>
            <a:ext cx="1947863" cy="5508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 </a:t>
            </a:r>
          </a:p>
        </p:txBody>
      </p:sp>
      <p:pic>
        <p:nvPicPr>
          <p:cNvPr id="8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6308725"/>
            <a:ext cx="18859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3358009" cy="13184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116632"/>
            <a:ext cx="5461446" cy="600953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7504" y="1435100"/>
            <a:ext cx="335800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047966250"/>
      </p:ext>
    </p:extLst>
  </p:cSld>
  <p:clrMapOvr>
    <a:masterClrMapping/>
  </p:clrMapOvr>
  <p:transition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le tekstowe 5"/>
          <p:cNvSpPr txBox="1">
            <a:spLocks noChangeArrowheads="1"/>
          </p:cNvSpPr>
          <p:nvPr/>
        </p:nvSpPr>
        <p:spPr bwMode="auto">
          <a:xfrm>
            <a:off x="0" y="6546850"/>
            <a:ext cx="611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131676A2-3E60-4B73-840A-BD8CDC67B064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/>
            <a:endParaRPr lang="pl-PL" altLang="pl-PL" sz="1000">
              <a:solidFill>
                <a:schemeClr val="bg1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7092950" y="6237288"/>
            <a:ext cx="1947863" cy="5508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 </a:t>
            </a:r>
          </a:p>
        </p:txBody>
      </p:sp>
      <p:pic>
        <p:nvPicPr>
          <p:cNvPr id="8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6308725"/>
            <a:ext cx="18859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0" y="283"/>
            <a:ext cx="9143622" cy="47272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910131032"/>
      </p:ext>
    </p:extLst>
  </p:cSld>
  <p:clrMapOvr>
    <a:masterClrMapping/>
  </p:clrMapOvr>
  <p:transition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>
            <a:spLocks noChangeArrowheads="1"/>
          </p:cNvSpPr>
          <p:nvPr/>
        </p:nvSpPr>
        <p:spPr bwMode="auto">
          <a:xfrm>
            <a:off x="0" y="6546850"/>
            <a:ext cx="611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9D2C8D0B-B078-4D1E-B85D-2BCF73A373CC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092950" y="6237288"/>
            <a:ext cx="1947863" cy="5508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 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6308725"/>
            <a:ext cx="18859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548656"/>
          </a:xfrm>
        </p:spPr>
        <p:txBody>
          <a:bodyPr/>
          <a:lstStyle>
            <a:lvl1pPr>
              <a:defRPr b="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07504" y="1772817"/>
            <a:ext cx="8928992" cy="439248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06263001"/>
      </p:ext>
    </p:extLst>
  </p:cSld>
  <p:clrMapOvr>
    <a:masterClrMapping/>
  </p:clrMapOvr>
  <p:transition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>
            <a:spLocks noChangeArrowheads="1"/>
          </p:cNvSpPr>
          <p:nvPr/>
        </p:nvSpPr>
        <p:spPr bwMode="auto">
          <a:xfrm>
            <a:off x="0" y="6546850"/>
            <a:ext cx="611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DE9D65E0-4358-4D6C-ADA9-BC6D524C37ED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/>
            <a:endParaRPr lang="pl-PL" altLang="pl-PL" sz="100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092950" y="6237288"/>
            <a:ext cx="1947863" cy="5508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 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6308725"/>
            <a:ext cx="18859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116632"/>
            <a:ext cx="2407096" cy="6009531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07504" y="116632"/>
            <a:ext cx="6369496" cy="600953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66956139"/>
      </p:ext>
    </p:extLst>
  </p:cSld>
  <p:clrMapOvr>
    <a:masterClrMapping/>
  </p:clrMapOvr>
  <p:transition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107950" y="115888"/>
            <a:ext cx="8280400" cy="154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 wzorca tytułu</a:t>
            </a: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" y="1773238"/>
            <a:ext cx="82804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</p:sldLayoutIdLst>
  <p:transition>
    <p:randomBar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pn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8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0.png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0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2"/>
          <p:cNvSpPr txBox="1">
            <a:spLocks/>
          </p:cNvSpPr>
          <p:nvPr/>
        </p:nvSpPr>
        <p:spPr bwMode="auto">
          <a:xfrm>
            <a:off x="0" y="1340768"/>
            <a:ext cx="8893175" cy="172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 b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60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pl-PL" altLang="pl-PL" sz="3200" kern="0" dirty="0"/>
              <a:t>Statyka Budowli</a:t>
            </a:r>
          </a:p>
          <a:p>
            <a:pPr algn="ctr"/>
            <a:r>
              <a:rPr lang="pl-PL" altLang="pl-PL" sz="3200" kern="0" dirty="0"/>
              <a:t>Laboratorium </a:t>
            </a:r>
            <a:r>
              <a:rPr lang="pl-PL" altLang="pl-PL" sz="3200" kern="0"/>
              <a:t>nr 4 </a:t>
            </a:r>
            <a:endParaRPr lang="pl-PL" altLang="pl-PL" sz="3200" kern="0" dirty="0"/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107504" y="4653136"/>
            <a:ext cx="90364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600" b="1" i="1" dirty="0">
              <a:solidFill>
                <a:srgbClr val="FFD3A1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600" b="1" i="1" dirty="0">
              <a:solidFill>
                <a:srgbClr val="FFD3A1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Opracowała: dr inż. Olga </a:t>
            </a:r>
            <a:r>
              <a:rPr lang="pl-PL" altLang="pl-PL" sz="16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Szyłko</a:t>
            </a:r>
            <a:r>
              <a:rPr lang="pl-PL" altLang="pl-PL" sz="16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-Bigus                       olga.szylko@pwr.edu.pl</a:t>
            </a:r>
          </a:p>
        </p:txBody>
      </p:sp>
    </p:spTree>
  </p:cSld>
  <p:clrMapOvr>
    <a:masterClrMapping/>
  </p:clrMapOvr>
  <p:transition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14340" name="Symbol zastępczy tekstu 3"/>
          <p:cNvSpPr>
            <a:spLocks noGrp="1"/>
          </p:cNvSpPr>
          <p:nvPr>
            <p:ph type="body" idx="11"/>
          </p:nvPr>
        </p:nvSpPr>
        <p:spPr>
          <a:xfrm>
            <a:off x="221399" y="387647"/>
            <a:ext cx="8910637" cy="2808312"/>
          </a:xfrm>
        </p:spPr>
        <p:txBody>
          <a:bodyPr/>
          <a:lstStyle/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</p:txBody>
      </p:sp>
      <p:sp>
        <p:nvSpPr>
          <p:cNvPr id="8" name="Prostokąt 7"/>
          <p:cNvSpPr/>
          <p:nvPr/>
        </p:nvSpPr>
        <p:spPr>
          <a:xfrm>
            <a:off x="2409103" y="1213332"/>
            <a:ext cx="1008112" cy="299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4" y="482160"/>
            <a:ext cx="9390269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OBLICZANIE PRZEMIESZCZEŃ W UKŁADACH HIPERSTATYCZNYCH </a:t>
            </a:r>
          </a:p>
          <a:p>
            <a:pPr marL="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Dana jest rama płaska o schemacie i obciążeniu jak na rysunku. Należy:</a:t>
            </a:r>
          </a:p>
          <a:p>
            <a:pPr lvl="0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Sprawdzić warunek ilościowy i jakościowy geometrycznej</a:t>
            </a:r>
          </a:p>
          <a:p>
            <a:pPr marL="0" lvl="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niezmienności układu. </a:t>
            </a:r>
          </a:p>
          <a:p>
            <a:pPr lvl="0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Stosując metodę sił rozwiązać ramę od obciążenia siłami</a:t>
            </a:r>
          </a:p>
          <a:p>
            <a:pPr lvl="0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podstawie obliczonych momentów zginających </a:t>
            </a:r>
          </a:p>
          <a:p>
            <a:pPr marL="0" lvl="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zaprojektować wstępnie przekroje prętów na zginanie, </a:t>
            </a:r>
          </a:p>
          <a:p>
            <a:pPr marL="0" lvl="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w obliczeniach przyjąć </a:t>
            </a:r>
          </a:p>
          <a:p>
            <a:pPr marL="0" lvl="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średni współczynnik obciążenia </a:t>
            </a:r>
            <a:r>
              <a:rPr lang="pl-PL" sz="18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pl-PL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1.5, </a:t>
            </a:r>
          </a:p>
          <a:p>
            <a:pPr marL="0" lvl="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wytrzymałość obliczeniową stali  </a:t>
            </a:r>
            <a:r>
              <a:rPr lang="pl-PL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pl-PL" sz="1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l-P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215 </a:t>
            </a: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MPa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lvl="0" indent="0">
              <a:buNone/>
            </a:pPr>
            <a:r>
              <a:rPr lang="pl-P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współczynnik </a:t>
            </a: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Kirhoffa</a:t>
            </a:r>
            <a:r>
              <a:rPr lang="pl-P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=210 </a:t>
            </a: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GPa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Przeprowadzić kontrolę rozwiązania (sprawdzić statyczną</a:t>
            </a:r>
          </a:p>
          <a:p>
            <a:pPr lvl="0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 kinematyczną dopuszczalność rozwiązania).</a:t>
            </a:r>
          </a:p>
          <a:p>
            <a:pPr lvl="0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Obliczyć wartość przemieszczenia w zaznaczonym miejscu</a:t>
            </a:r>
          </a:p>
          <a:p>
            <a:pPr lvl="0"/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Dane : F = 10 </a:t>
            </a: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q = 4 </a:t>
            </a: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/m; M = 20 </a:t>
            </a: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m; </a:t>
            </a: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l-PL" sz="1800" baseline="-25000" dirty="0" err="1">
                <a:latin typeface="Symbol" panose="05050102010706020507" pitchFamily="18" charset="2"/>
                <a:cs typeface="Times New Roman" panose="02020603050405020304" pitchFamily="18" charset="0"/>
              </a:rPr>
              <a:t>j</a:t>
            </a:r>
            <a:r>
              <a:rPr lang="pl-PL" sz="1800" dirty="0">
                <a:latin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 10 EI/m</a:t>
            </a:r>
          </a:p>
          <a:p>
            <a:pPr marL="0" indent="0">
              <a:lnSpc>
                <a:spcPct val="125000"/>
              </a:lnSpc>
              <a:buNone/>
            </a:pPr>
            <a:endParaRPr lang="pl-PL" sz="2000" dirty="0"/>
          </a:p>
          <a:p>
            <a:pPr marL="0" indent="0">
              <a:lnSpc>
                <a:spcPct val="125000"/>
              </a:lnSpc>
              <a:buNone/>
            </a:pPr>
            <a:endParaRPr lang="pl-PL" sz="1800" dirty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1400" dirty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1050" dirty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2000" dirty="0"/>
              <a:t>								</a:t>
            </a:r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1600" dirty="0"/>
          </a:p>
        </p:txBody>
      </p:sp>
      <p:sp>
        <p:nvSpPr>
          <p:cNvPr id="5" name="Prostokąt 4"/>
          <p:cNvSpPr/>
          <p:nvPr/>
        </p:nvSpPr>
        <p:spPr>
          <a:xfrm>
            <a:off x="8556511" y="4174064"/>
            <a:ext cx="358914" cy="518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/>
          <p:cNvSpPr/>
          <p:nvPr/>
        </p:nvSpPr>
        <p:spPr>
          <a:xfrm>
            <a:off x="6996428" y="4638645"/>
            <a:ext cx="415973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6966949" y="4655324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/>
        </p:nvSpPr>
        <p:spPr>
          <a:xfrm>
            <a:off x="7496495" y="3279976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/>
          <p:cNvSpPr/>
          <p:nvPr/>
        </p:nvSpPr>
        <p:spPr>
          <a:xfrm>
            <a:off x="7062752" y="3051224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/>
          <p:cNvSpPr/>
          <p:nvPr/>
        </p:nvSpPr>
        <p:spPr>
          <a:xfrm>
            <a:off x="8225633" y="3267839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8669170" y="3248617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/>
          <p:cNvSpPr/>
          <p:nvPr/>
        </p:nvSpPr>
        <p:spPr>
          <a:xfrm>
            <a:off x="7129074" y="2909909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/>
          <p:cNvSpPr/>
          <p:nvPr/>
        </p:nvSpPr>
        <p:spPr>
          <a:xfrm>
            <a:off x="13356867" y="4591731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76312C70-E896-4602-AD97-C67176747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938" y="127873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13" name="Obiekt 12">
            <a:extLst>
              <a:ext uri="{FF2B5EF4-FFF2-40B4-BE49-F238E27FC236}">
                <a16:creationId xmlns:a16="http://schemas.microsoft.com/office/drawing/2014/main" id="{5AFD6253-4BAE-4B44-8864-FE02443A82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8807859"/>
              </p:ext>
            </p:extLst>
          </p:nvPr>
        </p:nvGraphicFramePr>
        <p:xfrm>
          <a:off x="5907938" y="1278731"/>
          <a:ext cx="3315322" cy="4729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4" imgW="4857750" imgH="5762625" progId="AutoCAD.Drawing.19">
                  <p:embed/>
                </p:oleObj>
              </mc:Choice>
              <mc:Fallback>
                <p:oleObj r:id="rId4" imgW="4857750" imgH="5762625" progId="AutoCAD.Drawing.19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6914" t="3076" r="9975" b="2197"/>
                      <a:stretch>
                        <a:fillRect/>
                      </a:stretch>
                    </p:blipFill>
                    <p:spPr bwMode="auto">
                      <a:xfrm>
                        <a:off x="5907938" y="1278731"/>
                        <a:ext cx="3315322" cy="47294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Obraz 17">
            <a:extLst>
              <a:ext uri="{FF2B5EF4-FFF2-40B4-BE49-F238E27FC236}">
                <a16:creationId xmlns:a16="http://schemas.microsoft.com/office/drawing/2014/main" id="{7287B387-051A-45FD-9129-F9E0EE02CB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5837" y="4589605"/>
            <a:ext cx="142929" cy="9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099692"/>
      </p:ext>
    </p:extLst>
  </p:cSld>
  <p:clrMapOvr>
    <a:masterClrMapping/>
  </p:clrMapOvr>
  <p:transition>
    <p:randomBa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14340" name="Symbol zastępczy tekstu 3"/>
          <p:cNvSpPr>
            <a:spLocks noGrp="1"/>
          </p:cNvSpPr>
          <p:nvPr>
            <p:ph type="body" idx="11"/>
          </p:nvPr>
        </p:nvSpPr>
        <p:spPr>
          <a:xfrm>
            <a:off x="221399" y="387647"/>
            <a:ext cx="8910637" cy="2808312"/>
          </a:xfrm>
        </p:spPr>
        <p:txBody>
          <a:bodyPr/>
          <a:lstStyle/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</p:txBody>
      </p:sp>
      <p:sp>
        <p:nvSpPr>
          <p:cNvPr id="8" name="Prostokąt 7"/>
          <p:cNvSpPr/>
          <p:nvPr/>
        </p:nvSpPr>
        <p:spPr>
          <a:xfrm>
            <a:off x="2409103" y="1213332"/>
            <a:ext cx="1008112" cy="299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9088396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Układ podstawowy metody sił i Postać ogólna układu równań metody sił</a:t>
            </a: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Równania kanoniczne metody sił są równaniami przemieszczeniowymi. Ogólna postać układu równań metody sił ma postać </a:t>
            </a: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	</a:t>
            </a:r>
          </a:p>
          <a:p>
            <a:pPr marL="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Gdzie:</a:t>
            </a:r>
          </a:p>
          <a:p>
            <a:pPr marL="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przemieszczenie na </a:t>
            </a:r>
          </a:p>
          <a:p>
            <a:pPr marL="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kierunku i-tej więzi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nadliczbowej od jednostkowej j-tej niewiadomej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w układzie podstawowym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endParaRPr lang="pl-PL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przemieszczenie na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kierunku i-tej więzi    </a:t>
            </a:r>
          </a:p>
          <a:p>
            <a:pPr marL="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nadliczbowej od obciążenia mechanicznego  w układzie</a:t>
            </a:r>
          </a:p>
          <a:p>
            <a:pPr marL="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podstawowym.</a:t>
            </a:r>
            <a:endParaRPr lang="pl-PL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8556511" y="4174064"/>
            <a:ext cx="358914" cy="518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/>
          <p:cNvSpPr/>
          <p:nvPr/>
        </p:nvSpPr>
        <p:spPr>
          <a:xfrm>
            <a:off x="6996428" y="4638645"/>
            <a:ext cx="415973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6966949" y="4655324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/>
        </p:nvSpPr>
        <p:spPr>
          <a:xfrm>
            <a:off x="7496495" y="3279976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/>
          <p:cNvSpPr/>
          <p:nvPr/>
        </p:nvSpPr>
        <p:spPr>
          <a:xfrm>
            <a:off x="7062752" y="3051224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/>
          <p:cNvSpPr/>
          <p:nvPr/>
        </p:nvSpPr>
        <p:spPr>
          <a:xfrm>
            <a:off x="8225633" y="3267839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8669170" y="3248617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/>
          <p:cNvSpPr/>
          <p:nvPr/>
        </p:nvSpPr>
        <p:spPr>
          <a:xfrm>
            <a:off x="7129074" y="2909909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/>
          <p:cNvSpPr/>
          <p:nvPr/>
        </p:nvSpPr>
        <p:spPr>
          <a:xfrm>
            <a:off x="7448929" y="3313000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/>
          <p:cNvSpPr/>
          <p:nvPr/>
        </p:nvSpPr>
        <p:spPr>
          <a:xfrm>
            <a:off x="7165602" y="3584005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/>
          <p:cNvSpPr/>
          <p:nvPr/>
        </p:nvSpPr>
        <p:spPr>
          <a:xfrm>
            <a:off x="8285702" y="3491942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 25"/>
          <p:cNvSpPr/>
          <p:nvPr/>
        </p:nvSpPr>
        <p:spPr>
          <a:xfrm>
            <a:off x="7880512" y="3546420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Prostokąt 26"/>
          <p:cNvSpPr/>
          <p:nvPr/>
        </p:nvSpPr>
        <p:spPr>
          <a:xfrm>
            <a:off x="6779425" y="3310404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27"/>
          <p:cNvSpPr/>
          <p:nvPr/>
        </p:nvSpPr>
        <p:spPr>
          <a:xfrm>
            <a:off x="8143644" y="4496520"/>
            <a:ext cx="393968" cy="372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28"/>
          <p:cNvSpPr/>
          <p:nvPr/>
        </p:nvSpPr>
        <p:spPr>
          <a:xfrm>
            <a:off x="6729990" y="4791050"/>
            <a:ext cx="399084" cy="26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rostokąt 29"/>
          <p:cNvSpPr/>
          <p:nvPr/>
        </p:nvSpPr>
        <p:spPr>
          <a:xfrm>
            <a:off x="6682848" y="4713548"/>
            <a:ext cx="399084" cy="26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31"/>
          <p:cNvSpPr/>
          <p:nvPr/>
        </p:nvSpPr>
        <p:spPr>
          <a:xfrm>
            <a:off x="6608788" y="5041495"/>
            <a:ext cx="9763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4"/>
          <a:srcRect l="57087" t="31800" r="28738" b="59800"/>
          <a:stretch/>
        </p:blipFill>
        <p:spPr>
          <a:xfrm>
            <a:off x="1313549" y="1951897"/>
            <a:ext cx="2877663" cy="959221"/>
          </a:xfrm>
          <a:prstGeom prst="rect">
            <a:avLst/>
          </a:prstGeom>
        </p:spPr>
      </p:pic>
      <p:pic>
        <p:nvPicPr>
          <p:cNvPr id="33" name="Obraz 32"/>
          <p:cNvPicPr>
            <a:picLocks noChangeAspect="1"/>
          </p:cNvPicPr>
          <p:nvPr/>
        </p:nvPicPr>
        <p:blipFill rotWithShape="1">
          <a:blip r:embed="rId4"/>
          <a:srcRect l="37314" t="63011" r="46733" b="30373"/>
          <a:stretch/>
        </p:blipFill>
        <p:spPr>
          <a:xfrm>
            <a:off x="236525" y="3446920"/>
            <a:ext cx="2664296" cy="621476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1304027" y="1927803"/>
            <a:ext cx="2772946" cy="959221"/>
          </a:xfrm>
          <a:prstGeom prst="rect">
            <a:avLst/>
          </a:prstGeom>
          <a:noFill/>
          <a:ln>
            <a:solidFill>
              <a:srgbClr val="A719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50866D3-E60E-4CD8-9B5F-AC0D47940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4893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11" name="Obiekt 10">
            <a:extLst>
              <a:ext uri="{FF2B5EF4-FFF2-40B4-BE49-F238E27FC236}">
                <a16:creationId xmlns:a16="http://schemas.microsoft.com/office/drawing/2014/main" id="{83B5C305-6160-4EFF-AC25-BB8C77D297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504612"/>
              </p:ext>
            </p:extLst>
          </p:nvPr>
        </p:nvGraphicFramePr>
        <p:xfrm>
          <a:off x="221399" y="4842194"/>
          <a:ext cx="2622409" cy="856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r:id="rId5" imgW="1943100" imgH="622300" progId="Equation.DSMT4">
                  <p:embed/>
                </p:oleObj>
              </mc:Choice>
              <mc:Fallback>
                <p:oleObj r:id="rId5" imgW="1943100" imgH="6223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399" y="4842194"/>
                        <a:ext cx="2622409" cy="8566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4">
            <a:extLst>
              <a:ext uri="{FF2B5EF4-FFF2-40B4-BE49-F238E27FC236}">
                <a16:creationId xmlns:a16="http://schemas.microsoft.com/office/drawing/2014/main" id="{0E798D97-298E-463D-A6EB-AAB2FC702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2451" y="1700807"/>
            <a:ext cx="105888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13" name="Obiekt 12">
            <a:extLst>
              <a:ext uri="{FF2B5EF4-FFF2-40B4-BE49-F238E27FC236}">
                <a16:creationId xmlns:a16="http://schemas.microsoft.com/office/drawing/2014/main" id="{96A445C6-76A4-4DAB-BC4E-0504DAFA7E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2093487"/>
              </p:ext>
            </p:extLst>
          </p:nvPr>
        </p:nvGraphicFramePr>
        <p:xfrm>
          <a:off x="5502451" y="1700808"/>
          <a:ext cx="3538362" cy="4536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r:id="rId7" imgW="5372100" imgH="7477125" progId="AutoCAD.Drawing.19">
                  <p:embed/>
                </p:oleObj>
              </mc:Choice>
              <mc:Fallback>
                <p:oleObj r:id="rId7" imgW="5372100" imgH="7477125" progId="AutoCAD.Drawing.19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871" t="870" r="1541" b="5284"/>
                      <a:stretch>
                        <a:fillRect/>
                      </a:stretch>
                    </p:blipFill>
                    <p:spPr bwMode="auto">
                      <a:xfrm>
                        <a:off x="5502451" y="1700808"/>
                        <a:ext cx="3538362" cy="45365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Obraz 30">
            <a:extLst>
              <a:ext uri="{FF2B5EF4-FFF2-40B4-BE49-F238E27FC236}">
                <a16:creationId xmlns:a16="http://schemas.microsoft.com/office/drawing/2014/main" id="{45ABCA3B-0B26-4021-8BC5-C6B8B5137E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3179" y="4896342"/>
            <a:ext cx="142929" cy="10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239486"/>
      </p:ext>
    </p:extLst>
  </p:cSld>
  <p:clrMapOvr>
    <a:masterClrMapping/>
  </p:clrMapOvr>
  <p:transition>
    <p:randomBa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14340" name="Symbol zastępczy tekstu 3"/>
          <p:cNvSpPr>
            <a:spLocks noGrp="1"/>
          </p:cNvSpPr>
          <p:nvPr>
            <p:ph type="body" idx="11"/>
          </p:nvPr>
        </p:nvSpPr>
        <p:spPr>
          <a:xfrm>
            <a:off x="221399" y="387647"/>
            <a:ext cx="8910637" cy="2808312"/>
          </a:xfrm>
        </p:spPr>
        <p:txBody>
          <a:bodyPr/>
          <a:lstStyle/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</p:txBody>
      </p:sp>
      <p:sp>
        <p:nvSpPr>
          <p:cNvPr id="8" name="Prostokąt 7"/>
          <p:cNvSpPr/>
          <p:nvPr/>
        </p:nvSpPr>
        <p:spPr>
          <a:xfrm>
            <a:off x="2409103" y="1213332"/>
            <a:ext cx="1008112" cy="299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9088396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Rozwiązanie układu podstawowego                            od obciążenia danego</a:t>
            </a: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8556511" y="4174064"/>
            <a:ext cx="358914" cy="518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/>
          <p:cNvSpPr/>
          <p:nvPr/>
        </p:nvSpPr>
        <p:spPr>
          <a:xfrm>
            <a:off x="6996428" y="4638645"/>
            <a:ext cx="415973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6966949" y="4655324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/>
        </p:nvSpPr>
        <p:spPr>
          <a:xfrm>
            <a:off x="7496495" y="3279976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/>
          <p:cNvSpPr/>
          <p:nvPr/>
        </p:nvSpPr>
        <p:spPr>
          <a:xfrm>
            <a:off x="8225633" y="3267839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8669170" y="3248617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/>
          <p:cNvSpPr/>
          <p:nvPr/>
        </p:nvSpPr>
        <p:spPr>
          <a:xfrm>
            <a:off x="7448929" y="3313000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/>
          <p:cNvSpPr/>
          <p:nvPr/>
        </p:nvSpPr>
        <p:spPr>
          <a:xfrm>
            <a:off x="7165602" y="3584005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/>
          <p:cNvSpPr/>
          <p:nvPr/>
        </p:nvSpPr>
        <p:spPr>
          <a:xfrm>
            <a:off x="8285702" y="3491942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 25"/>
          <p:cNvSpPr/>
          <p:nvPr/>
        </p:nvSpPr>
        <p:spPr>
          <a:xfrm>
            <a:off x="7880512" y="3546420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27"/>
          <p:cNvSpPr/>
          <p:nvPr/>
        </p:nvSpPr>
        <p:spPr>
          <a:xfrm>
            <a:off x="8143644" y="4496520"/>
            <a:ext cx="393968" cy="372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28"/>
          <p:cNvSpPr/>
          <p:nvPr/>
        </p:nvSpPr>
        <p:spPr>
          <a:xfrm>
            <a:off x="6729990" y="4791050"/>
            <a:ext cx="399084" cy="26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rostokąt 29"/>
          <p:cNvSpPr/>
          <p:nvPr/>
        </p:nvSpPr>
        <p:spPr>
          <a:xfrm>
            <a:off x="6682848" y="4713548"/>
            <a:ext cx="399084" cy="26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30"/>
          <p:cNvSpPr/>
          <p:nvPr/>
        </p:nvSpPr>
        <p:spPr>
          <a:xfrm>
            <a:off x="6632872" y="4797152"/>
            <a:ext cx="212875" cy="151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31"/>
          <p:cNvSpPr/>
          <p:nvPr/>
        </p:nvSpPr>
        <p:spPr>
          <a:xfrm>
            <a:off x="6608788" y="5041495"/>
            <a:ext cx="9763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3"/>
          <a:srcRect l="35825" t="33201" r="15350" b="16401"/>
          <a:stretch/>
        </p:blipFill>
        <p:spPr>
          <a:xfrm>
            <a:off x="395536" y="1333083"/>
            <a:ext cx="8402695" cy="4878984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2699792" y="5877271"/>
            <a:ext cx="1080120" cy="334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1201CDE7-D2B1-46C2-A4F7-969BD567A4E1}"/>
              </a:ext>
            </a:extLst>
          </p:cNvPr>
          <p:cNvCxnSpPr/>
          <p:nvPr/>
        </p:nvCxnSpPr>
        <p:spPr>
          <a:xfrm>
            <a:off x="2123728" y="5155162"/>
            <a:ext cx="288032" cy="20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E9FF9A72-FD56-4BA6-A19A-E03CFB5ACCAA}"/>
              </a:ext>
            </a:extLst>
          </p:cNvPr>
          <p:cNvCxnSpPr/>
          <p:nvPr/>
        </p:nvCxnSpPr>
        <p:spPr>
          <a:xfrm>
            <a:off x="5004048" y="5134825"/>
            <a:ext cx="288032" cy="20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Łącznik prosty 32">
            <a:extLst>
              <a:ext uri="{FF2B5EF4-FFF2-40B4-BE49-F238E27FC236}">
                <a16:creationId xmlns:a16="http://schemas.microsoft.com/office/drawing/2014/main" id="{7B5EFD77-81CC-4DBB-ACA9-8A7F2DF73D83}"/>
              </a:ext>
            </a:extLst>
          </p:cNvPr>
          <p:cNvCxnSpPr/>
          <p:nvPr/>
        </p:nvCxnSpPr>
        <p:spPr>
          <a:xfrm>
            <a:off x="7491790" y="5136855"/>
            <a:ext cx="288032" cy="20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687251"/>
      </p:ext>
    </p:extLst>
  </p:cSld>
  <p:clrMapOvr>
    <a:masterClrMapping/>
  </p:clrMapOvr>
  <p:transition>
    <p:randomBa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14340" name="Symbol zastępczy tekstu 3"/>
          <p:cNvSpPr>
            <a:spLocks noGrp="1"/>
          </p:cNvSpPr>
          <p:nvPr>
            <p:ph type="body" idx="11"/>
          </p:nvPr>
        </p:nvSpPr>
        <p:spPr>
          <a:xfrm>
            <a:off x="221399" y="387647"/>
            <a:ext cx="8910637" cy="2808312"/>
          </a:xfrm>
        </p:spPr>
        <p:txBody>
          <a:bodyPr/>
          <a:lstStyle/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</p:txBody>
      </p:sp>
      <p:sp>
        <p:nvSpPr>
          <p:cNvPr id="8" name="Prostokąt 7"/>
          <p:cNvSpPr/>
          <p:nvPr/>
        </p:nvSpPr>
        <p:spPr>
          <a:xfrm>
            <a:off x="2409103" y="1213332"/>
            <a:ext cx="1008112" cy="299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9088396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Rozwiązanie układu podstawowego od (X</a:t>
            </a:r>
            <a:r>
              <a:rPr lang="pl-PL" sz="2400" b="1" cap="all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sz="2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=1) </a:t>
            </a:r>
            <a:r>
              <a:rPr lang="pl-PL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kN∙m</a:t>
            </a:r>
            <a:endParaRPr lang="pl-PL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400" dirty="0"/>
              <a:t>          </a:t>
            </a: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8556511" y="4174064"/>
            <a:ext cx="358914" cy="518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/>
          <p:cNvSpPr/>
          <p:nvPr/>
        </p:nvSpPr>
        <p:spPr>
          <a:xfrm>
            <a:off x="6996428" y="4638645"/>
            <a:ext cx="415973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6966949" y="4655324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/>
        </p:nvSpPr>
        <p:spPr>
          <a:xfrm>
            <a:off x="7496495" y="3279976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/>
          <p:cNvSpPr/>
          <p:nvPr/>
        </p:nvSpPr>
        <p:spPr>
          <a:xfrm>
            <a:off x="8225633" y="3267839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8669170" y="3248617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/>
          <p:cNvSpPr/>
          <p:nvPr/>
        </p:nvSpPr>
        <p:spPr>
          <a:xfrm>
            <a:off x="7448929" y="3313000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/>
          <p:cNvSpPr/>
          <p:nvPr/>
        </p:nvSpPr>
        <p:spPr>
          <a:xfrm>
            <a:off x="7165602" y="3584005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/>
          <p:cNvSpPr/>
          <p:nvPr/>
        </p:nvSpPr>
        <p:spPr>
          <a:xfrm>
            <a:off x="8285702" y="3491942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 25"/>
          <p:cNvSpPr/>
          <p:nvPr/>
        </p:nvSpPr>
        <p:spPr>
          <a:xfrm>
            <a:off x="7880512" y="3546420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27"/>
          <p:cNvSpPr/>
          <p:nvPr/>
        </p:nvSpPr>
        <p:spPr>
          <a:xfrm>
            <a:off x="8143644" y="4496520"/>
            <a:ext cx="393968" cy="372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28"/>
          <p:cNvSpPr/>
          <p:nvPr/>
        </p:nvSpPr>
        <p:spPr>
          <a:xfrm>
            <a:off x="6729990" y="4791050"/>
            <a:ext cx="399084" cy="26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rostokąt 29"/>
          <p:cNvSpPr/>
          <p:nvPr/>
        </p:nvSpPr>
        <p:spPr>
          <a:xfrm>
            <a:off x="6682848" y="4713548"/>
            <a:ext cx="399084" cy="26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30"/>
          <p:cNvSpPr/>
          <p:nvPr/>
        </p:nvSpPr>
        <p:spPr>
          <a:xfrm>
            <a:off x="6632872" y="4797152"/>
            <a:ext cx="212875" cy="151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31"/>
          <p:cNvSpPr/>
          <p:nvPr/>
        </p:nvSpPr>
        <p:spPr>
          <a:xfrm>
            <a:off x="6608788" y="5041495"/>
            <a:ext cx="9763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2699792" y="5877271"/>
            <a:ext cx="1080120" cy="334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3"/>
          <a:srcRect l="31888" t="31800" r="12988" b="12201"/>
          <a:stretch/>
        </p:blipFill>
        <p:spPr>
          <a:xfrm>
            <a:off x="323528" y="1011589"/>
            <a:ext cx="8640960" cy="4937691"/>
          </a:xfrm>
          <a:prstGeom prst="rect">
            <a:avLst/>
          </a:prstGeom>
        </p:spPr>
      </p:pic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06D7D174-7754-4058-93AE-2E33F2F4384B}"/>
              </a:ext>
            </a:extLst>
          </p:cNvPr>
          <p:cNvCxnSpPr/>
          <p:nvPr/>
        </p:nvCxnSpPr>
        <p:spPr>
          <a:xfrm>
            <a:off x="2170522" y="4852839"/>
            <a:ext cx="288032" cy="20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Łącznik prosty 32">
            <a:extLst>
              <a:ext uri="{FF2B5EF4-FFF2-40B4-BE49-F238E27FC236}">
                <a16:creationId xmlns:a16="http://schemas.microsoft.com/office/drawing/2014/main" id="{A871E19F-FD07-4AA7-B180-79F1BFF62BBA}"/>
              </a:ext>
            </a:extLst>
          </p:cNvPr>
          <p:cNvCxnSpPr/>
          <p:nvPr/>
        </p:nvCxnSpPr>
        <p:spPr>
          <a:xfrm>
            <a:off x="5180602" y="4869160"/>
            <a:ext cx="288032" cy="20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 prosty 33">
            <a:extLst>
              <a:ext uri="{FF2B5EF4-FFF2-40B4-BE49-F238E27FC236}">
                <a16:creationId xmlns:a16="http://schemas.microsoft.com/office/drawing/2014/main" id="{0073867A-08EB-4B07-949B-E26E84A2D427}"/>
              </a:ext>
            </a:extLst>
          </p:cNvPr>
          <p:cNvCxnSpPr/>
          <p:nvPr/>
        </p:nvCxnSpPr>
        <p:spPr>
          <a:xfrm>
            <a:off x="7863355" y="4849479"/>
            <a:ext cx="288032" cy="20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974748"/>
      </p:ext>
    </p:extLst>
  </p:cSld>
  <p:clrMapOvr>
    <a:masterClrMapping/>
  </p:clrMapOvr>
  <p:transition>
    <p:randomBa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14340" name="Symbol zastępczy tekstu 3"/>
          <p:cNvSpPr>
            <a:spLocks noGrp="1"/>
          </p:cNvSpPr>
          <p:nvPr>
            <p:ph type="body" idx="11"/>
          </p:nvPr>
        </p:nvSpPr>
        <p:spPr>
          <a:xfrm>
            <a:off x="221399" y="387647"/>
            <a:ext cx="8910637" cy="2808312"/>
          </a:xfrm>
        </p:spPr>
        <p:txBody>
          <a:bodyPr/>
          <a:lstStyle/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</p:txBody>
      </p:sp>
      <p:sp>
        <p:nvSpPr>
          <p:cNvPr id="8" name="Prostokąt 7"/>
          <p:cNvSpPr/>
          <p:nvPr/>
        </p:nvSpPr>
        <p:spPr>
          <a:xfrm>
            <a:off x="2409103" y="1213332"/>
            <a:ext cx="1008112" cy="299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9088396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Rozwiązanie układu podstawowego od (X</a:t>
            </a:r>
            <a:r>
              <a:rPr lang="pl-PL" sz="2400" b="1" cap="all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sz="2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=1)</a:t>
            </a:r>
            <a:r>
              <a:rPr lang="pl-PL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l-PL" sz="2400" b="1" cap="al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l-PL" sz="2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l-PL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400" dirty="0"/>
              <a:t>          </a:t>
            </a: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8556511" y="4174064"/>
            <a:ext cx="358914" cy="518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/>
          <p:cNvSpPr/>
          <p:nvPr/>
        </p:nvSpPr>
        <p:spPr>
          <a:xfrm>
            <a:off x="6996428" y="4638645"/>
            <a:ext cx="415973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6966949" y="4655324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/>
        </p:nvSpPr>
        <p:spPr>
          <a:xfrm>
            <a:off x="7496495" y="3279976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/>
          <p:cNvSpPr/>
          <p:nvPr/>
        </p:nvSpPr>
        <p:spPr>
          <a:xfrm>
            <a:off x="8225633" y="3267839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8669170" y="3248617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/>
          <p:cNvSpPr/>
          <p:nvPr/>
        </p:nvSpPr>
        <p:spPr>
          <a:xfrm>
            <a:off x="7448929" y="3313000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/>
          <p:cNvSpPr/>
          <p:nvPr/>
        </p:nvSpPr>
        <p:spPr>
          <a:xfrm>
            <a:off x="7165602" y="3584005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/>
          <p:cNvSpPr/>
          <p:nvPr/>
        </p:nvSpPr>
        <p:spPr>
          <a:xfrm>
            <a:off x="8285702" y="3491942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 25"/>
          <p:cNvSpPr/>
          <p:nvPr/>
        </p:nvSpPr>
        <p:spPr>
          <a:xfrm>
            <a:off x="7880512" y="3546420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27"/>
          <p:cNvSpPr/>
          <p:nvPr/>
        </p:nvSpPr>
        <p:spPr>
          <a:xfrm>
            <a:off x="8143644" y="4496520"/>
            <a:ext cx="393968" cy="372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28"/>
          <p:cNvSpPr/>
          <p:nvPr/>
        </p:nvSpPr>
        <p:spPr>
          <a:xfrm>
            <a:off x="6729990" y="4791050"/>
            <a:ext cx="399084" cy="26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rostokąt 29"/>
          <p:cNvSpPr/>
          <p:nvPr/>
        </p:nvSpPr>
        <p:spPr>
          <a:xfrm>
            <a:off x="6682848" y="4713548"/>
            <a:ext cx="399084" cy="26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30"/>
          <p:cNvSpPr/>
          <p:nvPr/>
        </p:nvSpPr>
        <p:spPr>
          <a:xfrm>
            <a:off x="6632872" y="4797152"/>
            <a:ext cx="212875" cy="151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31"/>
          <p:cNvSpPr/>
          <p:nvPr/>
        </p:nvSpPr>
        <p:spPr>
          <a:xfrm>
            <a:off x="6608788" y="5041495"/>
            <a:ext cx="9763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2699792" y="5877271"/>
            <a:ext cx="1080120" cy="334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3"/>
          <a:srcRect l="32320" t="20430" r="11413" b="16400"/>
          <a:stretch/>
        </p:blipFill>
        <p:spPr>
          <a:xfrm>
            <a:off x="467875" y="907438"/>
            <a:ext cx="8235237" cy="5200717"/>
          </a:xfrm>
          <a:prstGeom prst="rect">
            <a:avLst/>
          </a:prstGeom>
        </p:spPr>
      </p:pic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6CFF58A6-7EB5-40AE-A1D6-CAF001F084BA}"/>
              </a:ext>
            </a:extLst>
          </p:cNvPr>
          <p:cNvCxnSpPr/>
          <p:nvPr/>
        </p:nvCxnSpPr>
        <p:spPr>
          <a:xfrm>
            <a:off x="2121071" y="5225140"/>
            <a:ext cx="288032" cy="20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Łącznik prosty 32">
            <a:extLst>
              <a:ext uri="{FF2B5EF4-FFF2-40B4-BE49-F238E27FC236}">
                <a16:creationId xmlns:a16="http://schemas.microsoft.com/office/drawing/2014/main" id="{B149B037-92B0-411E-8715-E7216073F927}"/>
              </a:ext>
            </a:extLst>
          </p:cNvPr>
          <p:cNvCxnSpPr/>
          <p:nvPr/>
        </p:nvCxnSpPr>
        <p:spPr>
          <a:xfrm>
            <a:off x="4932040" y="5206833"/>
            <a:ext cx="288032" cy="20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 prosty 33">
            <a:extLst>
              <a:ext uri="{FF2B5EF4-FFF2-40B4-BE49-F238E27FC236}">
                <a16:creationId xmlns:a16="http://schemas.microsoft.com/office/drawing/2014/main" id="{617E2FD3-23D6-4850-841F-E58CA15F4538}"/>
              </a:ext>
            </a:extLst>
          </p:cNvPr>
          <p:cNvCxnSpPr/>
          <p:nvPr/>
        </p:nvCxnSpPr>
        <p:spPr>
          <a:xfrm>
            <a:off x="7419782" y="5208863"/>
            <a:ext cx="288032" cy="20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501567"/>
      </p:ext>
    </p:extLst>
  </p:cSld>
  <p:clrMapOvr>
    <a:masterClrMapping/>
  </p:clrMapOvr>
  <p:transition>
    <p:randomBa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14340" name="Symbol zastępczy tekstu 3"/>
          <p:cNvSpPr>
            <a:spLocks noGrp="1"/>
          </p:cNvSpPr>
          <p:nvPr>
            <p:ph type="body" idx="11"/>
          </p:nvPr>
        </p:nvSpPr>
        <p:spPr>
          <a:xfrm>
            <a:off x="221399" y="387647"/>
            <a:ext cx="8910637" cy="2808312"/>
          </a:xfrm>
        </p:spPr>
        <p:txBody>
          <a:bodyPr/>
          <a:lstStyle/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</p:txBody>
      </p:sp>
      <p:sp>
        <p:nvSpPr>
          <p:cNvPr id="8" name="Prostokąt 7"/>
          <p:cNvSpPr/>
          <p:nvPr/>
        </p:nvSpPr>
        <p:spPr>
          <a:xfrm>
            <a:off x="2422652" y="2234589"/>
            <a:ext cx="1433638" cy="141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9088396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Szczegółowa postać układu równań i jego rozwiązanie</a:t>
            </a:r>
            <a:endParaRPr lang="pl-PL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100" dirty="0"/>
              <a:t>          </a:t>
            </a: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8573698" y="4027055"/>
            <a:ext cx="358914" cy="518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/>
          <p:cNvSpPr/>
          <p:nvPr/>
        </p:nvSpPr>
        <p:spPr>
          <a:xfrm>
            <a:off x="7013615" y="4491636"/>
            <a:ext cx="415973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6984136" y="4508315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/>
        </p:nvSpPr>
        <p:spPr>
          <a:xfrm>
            <a:off x="7513682" y="3132967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/>
          <p:cNvSpPr/>
          <p:nvPr/>
        </p:nvSpPr>
        <p:spPr>
          <a:xfrm>
            <a:off x="8242820" y="3120830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8686357" y="3101608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/>
          <p:cNvSpPr/>
          <p:nvPr/>
        </p:nvSpPr>
        <p:spPr>
          <a:xfrm>
            <a:off x="7466116" y="3165991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/>
          <p:cNvSpPr/>
          <p:nvPr/>
        </p:nvSpPr>
        <p:spPr>
          <a:xfrm>
            <a:off x="7182789" y="3436996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/>
          <p:cNvSpPr/>
          <p:nvPr/>
        </p:nvSpPr>
        <p:spPr>
          <a:xfrm>
            <a:off x="8302889" y="3344933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 25"/>
          <p:cNvSpPr/>
          <p:nvPr/>
        </p:nvSpPr>
        <p:spPr>
          <a:xfrm>
            <a:off x="7897699" y="3399411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27"/>
          <p:cNvSpPr/>
          <p:nvPr/>
        </p:nvSpPr>
        <p:spPr>
          <a:xfrm>
            <a:off x="8160831" y="4349511"/>
            <a:ext cx="393968" cy="372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28"/>
          <p:cNvSpPr/>
          <p:nvPr/>
        </p:nvSpPr>
        <p:spPr>
          <a:xfrm>
            <a:off x="6747177" y="4644041"/>
            <a:ext cx="399084" cy="26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rostokąt 29"/>
          <p:cNvSpPr/>
          <p:nvPr/>
        </p:nvSpPr>
        <p:spPr>
          <a:xfrm>
            <a:off x="6700035" y="4566539"/>
            <a:ext cx="399084" cy="26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30"/>
          <p:cNvSpPr/>
          <p:nvPr/>
        </p:nvSpPr>
        <p:spPr>
          <a:xfrm>
            <a:off x="6650059" y="4650143"/>
            <a:ext cx="212875" cy="151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31"/>
          <p:cNvSpPr/>
          <p:nvPr/>
        </p:nvSpPr>
        <p:spPr>
          <a:xfrm>
            <a:off x="6625975" y="4894486"/>
            <a:ext cx="9763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2699792" y="5877271"/>
            <a:ext cx="1080120" cy="334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1678" y="413714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4849" y="5143875"/>
            <a:ext cx="1226628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1236" y="5048347"/>
            <a:ext cx="972464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38" name="Prostokąt 37"/>
          <p:cNvSpPr/>
          <p:nvPr/>
        </p:nvSpPr>
        <p:spPr>
          <a:xfrm>
            <a:off x="1112473" y="2319254"/>
            <a:ext cx="1328514" cy="111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30177" y="4956497"/>
            <a:ext cx="11454492" cy="53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27546" y="4963934"/>
            <a:ext cx="112390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619671" y="1241791"/>
            <a:ext cx="12239541" cy="5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11" name="Obi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307422"/>
              </p:ext>
            </p:extLst>
          </p:nvPr>
        </p:nvGraphicFramePr>
        <p:xfrm>
          <a:off x="1357185" y="1148432"/>
          <a:ext cx="6072403" cy="1637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4" imgW="3746500" imgH="1003300" progId="Equation.DSMT4">
                  <p:embed/>
                </p:oleObj>
              </mc:Choice>
              <mc:Fallback>
                <p:oleObj name="Equation" r:id="rId4" imgW="3746500" imgH="10033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185" y="1148432"/>
                        <a:ext cx="6072403" cy="16374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Prostokąt 36"/>
          <p:cNvSpPr/>
          <p:nvPr/>
        </p:nvSpPr>
        <p:spPr>
          <a:xfrm>
            <a:off x="1297116" y="2399128"/>
            <a:ext cx="3562916" cy="446700"/>
          </a:xfrm>
          <a:prstGeom prst="rect">
            <a:avLst/>
          </a:prstGeom>
          <a:noFill/>
          <a:ln>
            <a:solidFill>
              <a:srgbClr val="A719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6174015"/>
      </p:ext>
    </p:extLst>
  </p:cSld>
  <p:clrMapOvr>
    <a:masterClrMapping/>
  </p:clrMapOvr>
  <p:transition>
    <p:randomBa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14340" name="Symbol zastępczy tekstu 3"/>
          <p:cNvSpPr>
            <a:spLocks noGrp="1"/>
          </p:cNvSpPr>
          <p:nvPr>
            <p:ph type="body" idx="11"/>
          </p:nvPr>
        </p:nvSpPr>
        <p:spPr>
          <a:xfrm>
            <a:off x="221399" y="387647"/>
            <a:ext cx="8910637" cy="2808312"/>
          </a:xfrm>
        </p:spPr>
        <p:txBody>
          <a:bodyPr/>
          <a:lstStyle/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</p:txBody>
      </p:sp>
      <p:sp>
        <p:nvSpPr>
          <p:cNvPr id="8" name="Prostokąt 7"/>
          <p:cNvSpPr/>
          <p:nvPr/>
        </p:nvSpPr>
        <p:spPr>
          <a:xfrm>
            <a:off x="2422652" y="2234589"/>
            <a:ext cx="1433638" cy="141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9088396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Szczegółowa postać układu równań i jego rozwiązanie</a:t>
            </a:r>
            <a:endParaRPr lang="pl-PL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100" dirty="0"/>
              <a:t>          </a:t>
            </a: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8573698" y="4027055"/>
            <a:ext cx="358914" cy="518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/>
          <p:cNvSpPr/>
          <p:nvPr/>
        </p:nvSpPr>
        <p:spPr>
          <a:xfrm>
            <a:off x="7013615" y="4491636"/>
            <a:ext cx="415973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6984136" y="4508315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/>
        </p:nvSpPr>
        <p:spPr>
          <a:xfrm>
            <a:off x="7513682" y="3132967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/>
          <p:cNvSpPr/>
          <p:nvPr/>
        </p:nvSpPr>
        <p:spPr>
          <a:xfrm>
            <a:off x="8242820" y="3120830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8686357" y="3101608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/>
          <p:cNvSpPr/>
          <p:nvPr/>
        </p:nvSpPr>
        <p:spPr>
          <a:xfrm>
            <a:off x="7466116" y="3165991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/>
          <p:cNvSpPr/>
          <p:nvPr/>
        </p:nvSpPr>
        <p:spPr>
          <a:xfrm>
            <a:off x="7182789" y="3436996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/>
          <p:cNvSpPr/>
          <p:nvPr/>
        </p:nvSpPr>
        <p:spPr>
          <a:xfrm>
            <a:off x="8302889" y="3344933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 25"/>
          <p:cNvSpPr/>
          <p:nvPr/>
        </p:nvSpPr>
        <p:spPr>
          <a:xfrm>
            <a:off x="7897699" y="3399411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27"/>
          <p:cNvSpPr/>
          <p:nvPr/>
        </p:nvSpPr>
        <p:spPr>
          <a:xfrm>
            <a:off x="8160831" y="4349511"/>
            <a:ext cx="393968" cy="372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28"/>
          <p:cNvSpPr/>
          <p:nvPr/>
        </p:nvSpPr>
        <p:spPr>
          <a:xfrm>
            <a:off x="6747177" y="4644041"/>
            <a:ext cx="399084" cy="26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rostokąt 29"/>
          <p:cNvSpPr/>
          <p:nvPr/>
        </p:nvSpPr>
        <p:spPr>
          <a:xfrm>
            <a:off x="6700035" y="4566539"/>
            <a:ext cx="399084" cy="26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30"/>
          <p:cNvSpPr/>
          <p:nvPr/>
        </p:nvSpPr>
        <p:spPr>
          <a:xfrm>
            <a:off x="6650059" y="4650143"/>
            <a:ext cx="212875" cy="151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31"/>
          <p:cNvSpPr/>
          <p:nvPr/>
        </p:nvSpPr>
        <p:spPr>
          <a:xfrm>
            <a:off x="6625975" y="4894486"/>
            <a:ext cx="9763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2699792" y="5877271"/>
            <a:ext cx="1080120" cy="334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1678" y="413714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4849" y="5143875"/>
            <a:ext cx="1226628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1236" y="5048347"/>
            <a:ext cx="972464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38" name="Prostokąt 37"/>
          <p:cNvSpPr/>
          <p:nvPr/>
        </p:nvSpPr>
        <p:spPr>
          <a:xfrm>
            <a:off x="1112473" y="2319254"/>
            <a:ext cx="1328514" cy="111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30177" y="4956497"/>
            <a:ext cx="11454492" cy="53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27546" y="4963934"/>
            <a:ext cx="112390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619671" y="1241791"/>
            <a:ext cx="12239541" cy="5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11" name="Obiekt 10"/>
          <p:cNvGraphicFramePr>
            <a:graphicFrameLocks noChangeAspect="1"/>
          </p:cNvGraphicFramePr>
          <p:nvPr/>
        </p:nvGraphicFramePr>
        <p:xfrm>
          <a:off x="1357185" y="1148432"/>
          <a:ext cx="6072403" cy="1637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4" imgW="3746500" imgH="1003300" progId="Equation.DSMT4">
                  <p:embed/>
                </p:oleObj>
              </mc:Choice>
              <mc:Fallback>
                <p:oleObj name="Equation" r:id="rId4" imgW="3746500" imgH="1003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185" y="1148432"/>
                        <a:ext cx="6072403" cy="16374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Prostokąt 36"/>
          <p:cNvSpPr/>
          <p:nvPr/>
        </p:nvSpPr>
        <p:spPr>
          <a:xfrm>
            <a:off x="1297116" y="2399128"/>
            <a:ext cx="3562916" cy="446700"/>
          </a:xfrm>
          <a:prstGeom prst="rect">
            <a:avLst/>
          </a:prstGeom>
          <a:noFill/>
          <a:ln>
            <a:solidFill>
              <a:srgbClr val="A719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898734"/>
      </p:ext>
    </p:extLst>
  </p:cSld>
  <p:clrMapOvr>
    <a:masterClrMapping/>
  </p:clrMapOvr>
  <p:transition>
    <p:randomBa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14340" name="Symbol zastępczy tekstu 3"/>
          <p:cNvSpPr>
            <a:spLocks noGrp="1"/>
          </p:cNvSpPr>
          <p:nvPr>
            <p:ph type="body" idx="11"/>
          </p:nvPr>
        </p:nvSpPr>
        <p:spPr>
          <a:xfrm>
            <a:off x="221399" y="387647"/>
            <a:ext cx="8910637" cy="2808312"/>
          </a:xfrm>
        </p:spPr>
        <p:txBody>
          <a:bodyPr/>
          <a:lstStyle/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</p:txBody>
      </p:sp>
      <p:sp>
        <p:nvSpPr>
          <p:cNvPr id="8" name="Prostokąt 7"/>
          <p:cNvSpPr/>
          <p:nvPr/>
        </p:nvSpPr>
        <p:spPr>
          <a:xfrm>
            <a:off x="2422652" y="2234589"/>
            <a:ext cx="1433638" cy="141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9088396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Obliczenie wartości sił przekrojowych i sporządzenie wykresów</a:t>
            </a:r>
            <a:endParaRPr lang="pl-PL" altLang="pl-PL" sz="2100" b="1" cap="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Rzeczywiste reakcje i siły przekrojowe można obliczyć rozwiązując układ podstawowy od obciążenia i obliczonej siły hiperstatycznej. </a:t>
            </a:r>
          </a:p>
          <a:p>
            <a:pPr marL="0" indent="0">
              <a:buNone/>
            </a:pPr>
            <a:endParaRPr lang="pl-PL" sz="2100" dirty="0"/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8573698" y="4027055"/>
            <a:ext cx="358914" cy="518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/>
          <p:cNvSpPr/>
          <p:nvPr/>
        </p:nvSpPr>
        <p:spPr>
          <a:xfrm>
            <a:off x="7013615" y="4491636"/>
            <a:ext cx="415973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6984136" y="4508315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/>
        </p:nvSpPr>
        <p:spPr>
          <a:xfrm>
            <a:off x="7513682" y="3132967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/>
          <p:cNvSpPr/>
          <p:nvPr/>
        </p:nvSpPr>
        <p:spPr>
          <a:xfrm>
            <a:off x="8242820" y="3120830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8686357" y="3101608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/>
          <p:cNvSpPr/>
          <p:nvPr/>
        </p:nvSpPr>
        <p:spPr>
          <a:xfrm>
            <a:off x="7466116" y="3165991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/>
          <p:cNvSpPr/>
          <p:nvPr/>
        </p:nvSpPr>
        <p:spPr>
          <a:xfrm>
            <a:off x="7182789" y="3436996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/>
          <p:cNvSpPr/>
          <p:nvPr/>
        </p:nvSpPr>
        <p:spPr>
          <a:xfrm>
            <a:off x="8302889" y="3344933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 25"/>
          <p:cNvSpPr/>
          <p:nvPr/>
        </p:nvSpPr>
        <p:spPr>
          <a:xfrm>
            <a:off x="7897699" y="3399411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27"/>
          <p:cNvSpPr/>
          <p:nvPr/>
        </p:nvSpPr>
        <p:spPr>
          <a:xfrm>
            <a:off x="8160831" y="4349511"/>
            <a:ext cx="393968" cy="372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28"/>
          <p:cNvSpPr/>
          <p:nvPr/>
        </p:nvSpPr>
        <p:spPr>
          <a:xfrm>
            <a:off x="6747177" y="4644041"/>
            <a:ext cx="399084" cy="26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rostokąt 29"/>
          <p:cNvSpPr/>
          <p:nvPr/>
        </p:nvSpPr>
        <p:spPr>
          <a:xfrm>
            <a:off x="6700035" y="4566539"/>
            <a:ext cx="399084" cy="26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30"/>
          <p:cNvSpPr/>
          <p:nvPr/>
        </p:nvSpPr>
        <p:spPr>
          <a:xfrm>
            <a:off x="6650059" y="4650143"/>
            <a:ext cx="212875" cy="151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31"/>
          <p:cNvSpPr/>
          <p:nvPr/>
        </p:nvSpPr>
        <p:spPr>
          <a:xfrm>
            <a:off x="6625975" y="4894486"/>
            <a:ext cx="9763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2699792" y="5877271"/>
            <a:ext cx="1080120" cy="334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1678" y="413714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4849" y="5143875"/>
            <a:ext cx="1226628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1236" y="5048347"/>
            <a:ext cx="972464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38" name="Prostokąt 37"/>
          <p:cNvSpPr/>
          <p:nvPr/>
        </p:nvSpPr>
        <p:spPr>
          <a:xfrm>
            <a:off x="1112473" y="2319254"/>
            <a:ext cx="1328514" cy="111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30177" y="4956497"/>
            <a:ext cx="11454492" cy="53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27546" y="4963934"/>
            <a:ext cx="112390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619671" y="1241791"/>
            <a:ext cx="12239541" cy="5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13" name="Obi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080247"/>
              </p:ext>
            </p:extLst>
          </p:nvPr>
        </p:nvGraphicFramePr>
        <p:xfrm>
          <a:off x="975470" y="644411"/>
          <a:ext cx="6338969" cy="6370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AutoCAD Drawing" r:id="rId4" imgW="5349240" imgH="5372280" progId="AutoCAD.Drawing.24">
                  <p:embed/>
                </p:oleObj>
              </mc:Choice>
              <mc:Fallback>
                <p:oleObj name="AutoCAD Drawing" r:id="rId4" imgW="5349240" imgH="5372280" progId="AutoCAD.Drawing.2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5470" y="644411"/>
                        <a:ext cx="6338969" cy="63706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0333628"/>
      </p:ext>
    </p:extLst>
  </p:cSld>
  <p:clrMapOvr>
    <a:masterClrMapping/>
  </p:clrMapOvr>
  <p:transition>
    <p:randomBa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23728" y="2060847"/>
            <a:ext cx="1439535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3" name="Obi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5448502"/>
              </p:ext>
            </p:extLst>
          </p:nvPr>
        </p:nvGraphicFramePr>
        <p:xfrm>
          <a:off x="2339752" y="1481398"/>
          <a:ext cx="3683000" cy="245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4" imgW="1866600" imgH="1218960" progId="Equation.DSMT4">
                  <p:embed/>
                </p:oleObj>
              </mc:Choice>
              <mc:Fallback>
                <p:oleObj name="Equation" r:id="rId4" imgW="1866600" imgH="1218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1481398"/>
                        <a:ext cx="3683000" cy="24574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rostokąt 5"/>
          <p:cNvSpPr/>
          <p:nvPr/>
        </p:nvSpPr>
        <p:spPr>
          <a:xfrm>
            <a:off x="2337318" y="1513150"/>
            <a:ext cx="3685433" cy="2457450"/>
          </a:xfrm>
          <a:prstGeom prst="rect">
            <a:avLst/>
          </a:prstGeom>
          <a:noFill/>
          <a:ln>
            <a:solidFill>
              <a:srgbClr val="A719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9088396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Obliczenie wartości sił przekrojowych i sporządzenie wykresów</a:t>
            </a:r>
          </a:p>
          <a:p>
            <a:pPr marL="0" indent="0" algn="just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Innym sposobem, jest obliczenie reakcji   i sił przekrojowych korzystając z zasady superpozycji.</a:t>
            </a: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l-PL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Reakcje:</a:t>
            </a:r>
          </a:p>
          <a:p>
            <a:pPr marL="0" indent="0" algn="just">
              <a:buNone/>
            </a:pPr>
            <a:endParaRPr lang="pl-PL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l-PL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Siła w więzi sprężystej: </a:t>
            </a: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2100" dirty="0"/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FBCBD20F-B289-4FE9-969C-8E1F92C5178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076" t="37290" r="29525" b="45797"/>
          <a:stretch/>
        </p:blipFill>
        <p:spPr>
          <a:xfrm>
            <a:off x="971600" y="4139805"/>
            <a:ext cx="7856985" cy="175772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526066AD-281E-4CA9-9F75-CB87A8E3F5E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5275" t="63721" r="23226" b="32844"/>
          <a:stretch/>
        </p:blipFill>
        <p:spPr>
          <a:xfrm>
            <a:off x="2361828" y="5802193"/>
            <a:ext cx="4671928" cy="33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619299"/>
      </p:ext>
    </p:extLst>
  </p:cSld>
  <p:clrMapOvr>
    <a:masterClrMapping/>
  </p:clrMapOvr>
  <p:transition>
    <p:randomBa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23728" y="2060847"/>
            <a:ext cx="1439535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9088396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Obliczenie wartości sił przekrojowych i sporządzenie wykresów</a:t>
            </a: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1BA3E184-6B05-4BA5-B33D-D7943957D9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38" t="24013" r="19288" b="11019"/>
          <a:stretch/>
        </p:blipFill>
        <p:spPr>
          <a:xfrm>
            <a:off x="0" y="1196752"/>
            <a:ext cx="7750679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0730"/>
      </p:ext>
    </p:extLst>
  </p:cSld>
  <p:clrMapOvr>
    <a:masterClrMapping/>
  </p:clrMapOvr>
  <p:transition>
    <p:randomBa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23728" y="2060847"/>
            <a:ext cx="1439535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9088396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Obliczenie wartości sił przekrojowych i sporządzenie wykresów</a:t>
            </a: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/>
          <a:srcRect l="24013" t="23400" r="24012" b="29000"/>
          <a:stretch/>
        </p:blipFill>
        <p:spPr>
          <a:xfrm>
            <a:off x="251520" y="1340768"/>
            <a:ext cx="8666374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37214"/>
      </p:ext>
    </p:extLst>
  </p:cSld>
  <p:clrMapOvr>
    <a:masterClrMapping/>
  </p:clrMapOvr>
  <p:transition>
    <p:randomBa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23728" y="2060847"/>
            <a:ext cx="1439535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8985208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Kontrola poprawności rozwiązania</a:t>
            </a:r>
          </a:p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Kontrola statyczna rozwiązania</a:t>
            </a:r>
          </a:p>
          <a:p>
            <a:pPr marL="0" indent="0" algn="just">
              <a:buNone/>
            </a:pPr>
            <a:r>
              <a:rPr lang="pl-PL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Kontrola statycznej dopuszczalności rozwiązania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polega na sprawdzeniu czy siły spełniają równania równowagi na prętach i w węzłach. Wektory sił przekrojowych wskazują dodatnie wartości zgodnie z wyróżnionymi włóknami uprzywilejowanymi</a:t>
            </a:r>
            <a:endParaRPr lang="pl-PL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pl-PL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l-PL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/>
          <a:srcRect l="24014" t="33342" r="26461" b="8001"/>
          <a:stretch/>
        </p:blipFill>
        <p:spPr>
          <a:xfrm>
            <a:off x="1100602" y="2181387"/>
            <a:ext cx="6268758" cy="417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75748"/>
      </p:ext>
    </p:extLst>
  </p:cSld>
  <p:clrMapOvr>
    <a:masterClrMapping/>
  </p:clrMapOvr>
  <p:transition>
    <p:randomBa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23728" y="2060847"/>
            <a:ext cx="1439535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9088396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Kontrola poprawności rozwiązania</a:t>
            </a:r>
          </a:p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Kontrola statyczna rozwiązania</a:t>
            </a: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3"/>
          <a:srcRect l="24013" t="27600" r="36612" b="16400"/>
          <a:stretch/>
        </p:blipFill>
        <p:spPr>
          <a:xfrm>
            <a:off x="79540" y="1391483"/>
            <a:ext cx="5036758" cy="4029406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4"/>
          <a:srcRect l="25719" t="33342" r="40116" b="12687"/>
          <a:stretch/>
        </p:blipFill>
        <p:spPr>
          <a:xfrm>
            <a:off x="4843394" y="1772816"/>
            <a:ext cx="4324542" cy="384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89817"/>
      </p:ext>
    </p:extLst>
  </p:cSld>
  <p:clrMapOvr>
    <a:masterClrMapping/>
  </p:clrMapOvr>
  <p:transition>
    <p:randomBa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23728" y="2060847"/>
            <a:ext cx="1439535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9088396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Kontrola poprawności rozwiązania</a:t>
            </a:r>
          </a:p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Kontrola statyczna rozwiązania</a:t>
            </a: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3"/>
          <a:srcRect l="21651" t="40201" r="24013" b="19200"/>
          <a:stretch/>
        </p:blipFill>
        <p:spPr>
          <a:xfrm>
            <a:off x="112123" y="1408514"/>
            <a:ext cx="6701376" cy="2816520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 rotWithShape="1">
          <a:blip r:embed="rId4"/>
          <a:srcRect l="60739" t="58657" r="26046" b="14037"/>
          <a:stretch/>
        </p:blipFill>
        <p:spPr>
          <a:xfrm>
            <a:off x="7308304" y="1186896"/>
            <a:ext cx="1672822" cy="1944216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4"/>
          <a:srcRect l="60298" t="33268" r="26487" b="42354"/>
          <a:stretch/>
        </p:blipFill>
        <p:spPr>
          <a:xfrm>
            <a:off x="7196605" y="3716295"/>
            <a:ext cx="1672822" cy="173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087920"/>
      </p:ext>
    </p:extLst>
  </p:cSld>
  <p:clrMapOvr>
    <a:masterClrMapping/>
  </p:clrMapOvr>
  <p:transition>
    <p:randomBa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23728" y="2060847"/>
            <a:ext cx="1439535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8985208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Kontrola poprawności rozwiązania</a:t>
            </a:r>
          </a:p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Kontrola kinematyczna rozwiązania</a:t>
            </a:r>
          </a:p>
          <a:p>
            <a:pPr marL="0" indent="0" algn="just">
              <a:buNone/>
            </a:pPr>
            <a:r>
              <a:rPr lang="pl-PL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Kontrola kinematycznej dopuszczalności rozwiązania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polega na sprawdzeniu zgodności przemieszczeń układu rozwiązanego z przemieszczeniami rzeczywistymi w miejscach i na kierunkach usuniętych lub przeciętych więzi. Wartości obliczonych przemieszczeń muszą być takie, jakie wynikają ze sposobu podparcia układu.</a:t>
            </a:r>
            <a:endParaRPr lang="pl-PL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 rotWithShape="1">
          <a:blip r:embed="rId3"/>
          <a:srcRect l="24013" t="26472" r="56554" b="32070"/>
          <a:stretch/>
        </p:blipFill>
        <p:spPr>
          <a:xfrm>
            <a:off x="-143482" y="3018849"/>
            <a:ext cx="3240360" cy="3888432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4"/>
          <a:srcRect l="32347" t="39616" r="46981" b="16278"/>
          <a:stretch/>
        </p:blipFill>
        <p:spPr>
          <a:xfrm>
            <a:off x="3193836" y="3018241"/>
            <a:ext cx="3240360" cy="3889040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 rotWithShape="1">
          <a:blip r:embed="rId5"/>
          <a:srcRect l="32320" t="28318" r="49479" b="20079"/>
          <a:stretch/>
        </p:blipFill>
        <p:spPr>
          <a:xfrm>
            <a:off x="6514814" y="3005076"/>
            <a:ext cx="2511211" cy="4004861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6"/>
          <a:srcRect l="26553" t="28985" r="53286" b="63286"/>
          <a:stretch/>
        </p:blipFill>
        <p:spPr>
          <a:xfrm>
            <a:off x="3059832" y="2401928"/>
            <a:ext cx="2952328" cy="636709"/>
          </a:xfrm>
          <a:prstGeom prst="rect">
            <a:avLst/>
          </a:prstGeom>
        </p:spPr>
      </p:pic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426EA85F-9DB1-44C2-AE69-E65990C5B2C4}"/>
              </a:ext>
            </a:extLst>
          </p:cNvPr>
          <p:cNvCxnSpPr/>
          <p:nvPr/>
        </p:nvCxnSpPr>
        <p:spPr>
          <a:xfrm>
            <a:off x="4998647" y="6165304"/>
            <a:ext cx="288032" cy="20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6E9DF615-047D-4698-87A8-B6C18BB00CCE}"/>
              </a:ext>
            </a:extLst>
          </p:cNvPr>
          <p:cNvCxnSpPr/>
          <p:nvPr/>
        </p:nvCxnSpPr>
        <p:spPr>
          <a:xfrm>
            <a:off x="8028384" y="6453336"/>
            <a:ext cx="288032" cy="20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505169"/>
      </p:ext>
    </p:extLst>
  </p:cSld>
  <p:clrMapOvr>
    <a:masterClrMapping/>
  </p:clrMapOvr>
  <p:transition>
    <p:randomBa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23728" y="2060847"/>
            <a:ext cx="1439535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8985208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Kontrola poprawności rozwiązania</a:t>
            </a:r>
          </a:p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Kontrola kinematyczna rozwiązania</a:t>
            </a:r>
          </a:p>
          <a:p>
            <a:pPr marL="0" indent="0" algn="just">
              <a:buNone/>
            </a:pPr>
            <a:r>
              <a:rPr lang="pl-PL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Kontrola kinematycznej dopuszczalności rozwiązania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polega na sprawdzeniu zgodności przemieszczeń układu rozwiązanego z przemieszczeniami rzeczywistymi w miejscach i na kierunkach usuniętych lub przeciętych więzi. Wartości obliczonych przemieszczeń muszą być takie, jakie wynikają ze sposobu podparcia układu.</a:t>
            </a:r>
            <a:endParaRPr lang="pl-PL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3"/>
          <a:srcRect l="26552" t="28985" r="25258" b="32324"/>
          <a:stretch/>
        </p:blipFill>
        <p:spPr>
          <a:xfrm>
            <a:off x="395536" y="2628376"/>
            <a:ext cx="7671412" cy="346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259926"/>
      </p:ext>
    </p:extLst>
  </p:cSld>
  <p:clrMapOvr>
    <a:masterClrMapping/>
  </p:clrMapOvr>
  <p:transition>
    <p:randomBa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23728" y="2060847"/>
            <a:ext cx="1439535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8985208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Wstępne projektowanie przekrojów prętów</a:t>
            </a: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/>
          <a:srcRect l="24013" t="40200" r="23225" b="15000"/>
          <a:stretch/>
        </p:blipFill>
        <p:spPr>
          <a:xfrm>
            <a:off x="49926" y="1052736"/>
            <a:ext cx="9046005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213380"/>
      </p:ext>
    </p:extLst>
  </p:cSld>
  <p:clrMapOvr>
    <a:masterClrMapping/>
  </p:clrMapOvr>
  <p:transition>
    <p:randomBa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23728" y="2060847"/>
            <a:ext cx="1439535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8985208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Obliczenie szukanego przemieszczenia</a:t>
            </a: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wyznaczenia przemieszczeń wykorzystano twierdzenie redukcyjne, które pozwala na to aby jedno z otrzymanych rozwiązań było w układzie statycznie wyznaczalnym. Ponieważ rzeczywiste siły wewnętrzne  zostały uzyskane we wcześniejszych punktach, należy rozwiązać dowolny układ podstawowy od siły jednostkowej w miejscu i kierunku szukanego przemieszczenia. Gdy znane jest rozwiązanie układu hiperstatycznego, przemieszczenia wyznaczane są ze wzorów:</a:t>
            </a: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5" name="Obi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87592"/>
              </p:ext>
            </p:extLst>
          </p:nvPr>
        </p:nvGraphicFramePr>
        <p:xfrm>
          <a:off x="1403648" y="2852936"/>
          <a:ext cx="5070563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4" imgW="2425700" imgH="482600" progId="Equation.DSMT4">
                  <p:embed/>
                </p:oleObj>
              </mc:Choice>
              <mc:Fallback>
                <p:oleObj name="Equation" r:id="rId4" imgW="2425700" imgH="482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2852936"/>
                        <a:ext cx="5070563" cy="9361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0767507"/>
      </p:ext>
    </p:extLst>
  </p:cSld>
  <p:clrMapOvr>
    <a:masterClrMapping/>
  </p:clrMapOvr>
  <p:transition>
    <p:randomBa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23728" y="2060847"/>
            <a:ext cx="1439535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8985208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Rozwiązanie układu podstawowego od siły jednostkowej na kierunku szukanego przemieszczenia</a:t>
            </a: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4"/>
          <a:srcRect l="35825" t="24801" r="36613" b="19201"/>
          <a:stretch/>
        </p:blipFill>
        <p:spPr>
          <a:xfrm>
            <a:off x="4585494" y="3010516"/>
            <a:ext cx="3408167" cy="3895048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5"/>
          <a:srcRect l="47637" t="23401" r="27951" b="15000"/>
          <a:stretch/>
        </p:blipFill>
        <p:spPr>
          <a:xfrm>
            <a:off x="991868" y="2636912"/>
            <a:ext cx="2648186" cy="3758716"/>
          </a:xfrm>
          <a:prstGeom prst="rect">
            <a:avLst/>
          </a:prstGeom>
        </p:spPr>
      </p:pic>
      <p:graphicFrame>
        <p:nvGraphicFramePr>
          <p:cNvPr id="12" name="Obi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8443762"/>
              </p:ext>
            </p:extLst>
          </p:nvPr>
        </p:nvGraphicFramePr>
        <p:xfrm>
          <a:off x="2127853" y="1357752"/>
          <a:ext cx="4536504" cy="837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6" imgW="2425700" imgH="482600" progId="Equation.DSMT4">
                  <p:embed/>
                </p:oleObj>
              </mc:Choice>
              <mc:Fallback>
                <p:oleObj name="Equation" r:id="rId6" imgW="24257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853" y="1357752"/>
                        <a:ext cx="4536504" cy="8375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Obraz 10">
            <a:extLst>
              <a:ext uri="{FF2B5EF4-FFF2-40B4-BE49-F238E27FC236}">
                <a16:creationId xmlns:a16="http://schemas.microsoft.com/office/drawing/2014/main" id="{93524E94-8C0A-4E1F-BB39-66FA991443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1199" y="5426280"/>
            <a:ext cx="142929" cy="93266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94369B7E-7A18-457C-BF3A-DE1FBBF79C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7704" y="5286381"/>
            <a:ext cx="142929" cy="9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114189"/>
      </p:ext>
    </p:extLst>
  </p:cSld>
  <p:clrMapOvr>
    <a:masterClrMapping/>
  </p:clrMapOvr>
  <p:transition>
    <p:randomBa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23728" y="2060847"/>
            <a:ext cx="1439535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8985208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Rozwiązanie układu podstawowego od siły jednostkowej na kierunku szukanego przemieszczenia</a:t>
            </a: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/>
          <a:srcRect l="35825" t="24801" r="36613" b="19201"/>
          <a:stretch/>
        </p:blipFill>
        <p:spPr>
          <a:xfrm>
            <a:off x="130175" y="1268760"/>
            <a:ext cx="3408167" cy="3895048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4"/>
          <a:srcRect l="24801" t="17801" r="39762" b="9400"/>
          <a:stretch/>
        </p:blipFill>
        <p:spPr>
          <a:xfrm>
            <a:off x="3923928" y="1252342"/>
            <a:ext cx="4464496" cy="5158973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9168E1E9-4B79-468A-A8C8-F3F3EE353D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0571" y="3717032"/>
            <a:ext cx="124682" cy="8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226286"/>
      </p:ext>
    </p:extLst>
  </p:cSld>
  <p:clrMapOvr>
    <a:masterClrMapping/>
  </p:clrMapOvr>
  <p:transition>
    <p:randomBa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23728" y="2060847"/>
            <a:ext cx="1439535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8985208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Rozwiązanie układu podstawowego od siły jednostkowej na kierunku szukanego przemieszczenia</a:t>
            </a: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/>
          <a:srcRect l="24013" t="20602" r="24800" b="19024"/>
          <a:stretch/>
        </p:blipFill>
        <p:spPr>
          <a:xfrm>
            <a:off x="539552" y="1196752"/>
            <a:ext cx="7488832" cy="496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30017"/>
      </p:ext>
    </p:extLst>
  </p:cSld>
  <p:clrMapOvr>
    <a:masterClrMapping/>
  </p:clrMapOvr>
  <p:transition>
    <p:randomBa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23728" y="2060847"/>
            <a:ext cx="1439535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8985208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Obliczenie przemieszczenia</a:t>
            </a: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95536" y="4869159"/>
            <a:ext cx="103439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4" name="Obi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201594"/>
              </p:ext>
            </p:extLst>
          </p:nvPr>
        </p:nvGraphicFramePr>
        <p:xfrm>
          <a:off x="395536" y="4869160"/>
          <a:ext cx="8181979" cy="1289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4" imgW="5283200" imgH="850900" progId="Equation.DSMT4">
                  <p:embed/>
                </p:oleObj>
              </mc:Choice>
              <mc:Fallback>
                <p:oleObj name="Equation" r:id="rId4" imgW="5283200" imgH="8509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4869160"/>
                        <a:ext cx="8181979" cy="12890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6"/>
          <a:srcRect l="24505" t="26728" r="57776" b="23398"/>
          <a:stretch/>
        </p:blipFill>
        <p:spPr>
          <a:xfrm>
            <a:off x="579105" y="787562"/>
            <a:ext cx="2592288" cy="4104456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 rotWithShape="1">
          <a:blip r:embed="rId7"/>
          <a:srcRect l="24878" t="25703" r="56984" b="32071"/>
          <a:stretch/>
        </p:blipFill>
        <p:spPr>
          <a:xfrm>
            <a:off x="4211960" y="859570"/>
            <a:ext cx="3024336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55079"/>
      </p:ext>
    </p:extLst>
  </p:cSld>
  <p:clrMapOvr>
    <a:masterClrMapping/>
  </p:clrMapOvr>
  <p:transition>
    <p:randomBa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ymbol zastępczy tekstu 2"/>
          <p:cNvSpPr>
            <a:spLocks noGrp="1"/>
          </p:cNvSpPr>
          <p:nvPr>
            <p:ph type="body" idx="10"/>
          </p:nvPr>
        </p:nvSpPr>
        <p:spPr>
          <a:xfrm>
            <a:off x="130175" y="44450"/>
            <a:ext cx="8910638" cy="504825"/>
          </a:xfrm>
        </p:spPr>
        <p:txBody>
          <a:bodyPr/>
          <a:lstStyle/>
          <a:p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 nr 4                                                                                            Metoda sił</a:t>
            </a:r>
          </a:p>
        </p:txBody>
      </p:sp>
      <p:sp>
        <p:nvSpPr>
          <p:cNvPr id="14340" name="Symbol zastępczy tekstu 3"/>
          <p:cNvSpPr>
            <a:spLocks noGrp="1"/>
          </p:cNvSpPr>
          <p:nvPr>
            <p:ph type="body" idx="11"/>
          </p:nvPr>
        </p:nvSpPr>
        <p:spPr>
          <a:xfrm>
            <a:off x="221399" y="387647"/>
            <a:ext cx="8910637" cy="2808312"/>
          </a:xfrm>
        </p:spPr>
        <p:txBody>
          <a:bodyPr/>
          <a:lstStyle/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  <a:p>
            <a:endParaRPr lang="pl-PL" sz="2400" b="1" dirty="0"/>
          </a:p>
        </p:txBody>
      </p:sp>
      <p:sp>
        <p:nvSpPr>
          <p:cNvPr id="8" name="Prostokąt 7"/>
          <p:cNvSpPr/>
          <p:nvPr/>
        </p:nvSpPr>
        <p:spPr>
          <a:xfrm>
            <a:off x="1255711" y="822447"/>
            <a:ext cx="1008112" cy="299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5605" y="482160"/>
            <a:ext cx="9088396" cy="4536505"/>
          </a:xfrm>
        </p:spPr>
        <p:txBody>
          <a:bodyPr/>
          <a:lstStyle/>
          <a:p>
            <a:pPr marL="0" indent="0">
              <a:buNone/>
            </a:pPr>
            <a:r>
              <a:rPr lang="pl-PL" sz="21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Zadanie domowe </a:t>
            </a:r>
            <a:r>
              <a:rPr lang="pl-PL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(projekt nr 1, zadanie nr 2):</a:t>
            </a:r>
          </a:p>
          <a:p>
            <a:pPr marL="0" indent="0">
              <a:buNone/>
            </a:pPr>
            <a:r>
              <a:rPr lang="pl-PL" sz="2100" dirty="0"/>
              <a:t>          .</a:t>
            </a:r>
          </a:p>
          <a:p>
            <a:pPr marL="0" indent="0">
              <a:buNone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8573698" y="4027055"/>
            <a:ext cx="358914" cy="518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/>
          <p:cNvSpPr/>
          <p:nvPr/>
        </p:nvSpPr>
        <p:spPr>
          <a:xfrm>
            <a:off x="7013615" y="4491636"/>
            <a:ext cx="415973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6984136" y="4508315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/>
        </p:nvSpPr>
        <p:spPr>
          <a:xfrm>
            <a:off x="7513682" y="3132967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/>
          <p:cNvSpPr/>
          <p:nvPr/>
        </p:nvSpPr>
        <p:spPr>
          <a:xfrm>
            <a:off x="8242820" y="3120830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8686357" y="3101608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/>
          <p:cNvSpPr/>
          <p:nvPr/>
        </p:nvSpPr>
        <p:spPr>
          <a:xfrm>
            <a:off x="7466116" y="3165991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/>
          <p:cNvSpPr/>
          <p:nvPr/>
        </p:nvSpPr>
        <p:spPr>
          <a:xfrm>
            <a:off x="7182789" y="3436996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/>
          <p:cNvSpPr/>
          <p:nvPr/>
        </p:nvSpPr>
        <p:spPr>
          <a:xfrm>
            <a:off x="8302889" y="3344933"/>
            <a:ext cx="283327" cy="259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 25"/>
          <p:cNvSpPr/>
          <p:nvPr/>
        </p:nvSpPr>
        <p:spPr>
          <a:xfrm>
            <a:off x="7897699" y="3399411"/>
            <a:ext cx="283327" cy="2261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27"/>
          <p:cNvSpPr/>
          <p:nvPr/>
        </p:nvSpPr>
        <p:spPr>
          <a:xfrm>
            <a:off x="8160831" y="4349511"/>
            <a:ext cx="393968" cy="372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28"/>
          <p:cNvSpPr/>
          <p:nvPr/>
        </p:nvSpPr>
        <p:spPr>
          <a:xfrm>
            <a:off x="6747177" y="4644041"/>
            <a:ext cx="399084" cy="26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rostokąt 29"/>
          <p:cNvSpPr/>
          <p:nvPr/>
        </p:nvSpPr>
        <p:spPr>
          <a:xfrm>
            <a:off x="6700035" y="4566539"/>
            <a:ext cx="399084" cy="26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30"/>
          <p:cNvSpPr/>
          <p:nvPr/>
        </p:nvSpPr>
        <p:spPr>
          <a:xfrm>
            <a:off x="6650059" y="4650143"/>
            <a:ext cx="212875" cy="151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31"/>
          <p:cNvSpPr/>
          <p:nvPr/>
        </p:nvSpPr>
        <p:spPr>
          <a:xfrm>
            <a:off x="6625975" y="4894486"/>
            <a:ext cx="9763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2699792" y="5877271"/>
            <a:ext cx="1080120" cy="334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1678" y="413714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4849" y="5143875"/>
            <a:ext cx="1226628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1236" y="5048347"/>
            <a:ext cx="972464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30177" y="4956497"/>
            <a:ext cx="11454492" cy="53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27546" y="4963934"/>
            <a:ext cx="112390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619671" y="1241791"/>
            <a:ext cx="12239541" cy="5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Prostokąt 12"/>
          <p:cNvSpPr/>
          <p:nvPr/>
        </p:nvSpPr>
        <p:spPr>
          <a:xfrm>
            <a:off x="127545" y="986985"/>
            <a:ext cx="89132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Wstępnie zaprojektować przekroje prętów.</a:t>
            </a:r>
          </a:p>
          <a:p>
            <a:pPr marL="342900" indent="-342900">
              <a:buAutoNum type="arabicPeriod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Przeprowadzić kontrole rozwiązania.</a:t>
            </a:r>
          </a:p>
          <a:p>
            <a:pPr marL="342900" indent="-342900">
              <a:buAutoNum type="arabicPeriod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Obliczyć szukane przemieszczenie.</a:t>
            </a:r>
          </a:p>
        </p:txBody>
      </p:sp>
    </p:spTree>
    <p:extLst>
      <p:ext uri="{BB962C8B-B14F-4D97-AF65-F5344CB8AC3E}">
        <p14:creationId xmlns:p14="http://schemas.microsoft.com/office/powerpoint/2010/main" val="2281986734"/>
      </p:ext>
    </p:extLst>
  </p:cSld>
  <p:clrMapOvr>
    <a:masterClrMapping/>
  </p:clrMapOvr>
  <p:transition>
    <p:randomBar/>
  </p:transition>
</p:sld>
</file>

<file path=ppt/theme/theme1.xml><?xml version="1.0" encoding="utf-8"?>
<a:theme xmlns:a="http://schemas.openxmlformats.org/drawingml/2006/main" name="prezentacja_v1_2017-03_pl">
  <a:themeElements>
    <a:clrScheme name="Odcienie szarości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1_Projekt domyślny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rojekt domyślny 1">
        <a:dk1>
          <a:srgbClr val="000000"/>
        </a:dk1>
        <a:lt1>
          <a:srgbClr val="FFFFFF"/>
        </a:lt1>
        <a:dk2>
          <a:srgbClr val="FFEBD5"/>
        </a:dk2>
        <a:lt2>
          <a:srgbClr val="78120A"/>
        </a:lt2>
        <a:accent1>
          <a:srgbClr val="E32213"/>
        </a:accent1>
        <a:accent2>
          <a:srgbClr val="FFD3A1"/>
        </a:accent2>
        <a:accent3>
          <a:srgbClr val="FFFFFF"/>
        </a:accent3>
        <a:accent4>
          <a:srgbClr val="000000"/>
        </a:accent4>
        <a:accent5>
          <a:srgbClr val="EFABAA"/>
        </a:accent5>
        <a:accent6>
          <a:srgbClr val="E7BF91"/>
        </a:accent6>
        <a:hlink>
          <a:srgbClr val="FFD9AF"/>
        </a:hlink>
        <a:folHlink>
          <a:srgbClr val="FFB25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prezentacja_v1_2017-03_pl</Template>
  <TotalTime>6993</TotalTime>
  <Words>816</Words>
  <Application>Microsoft Office PowerPoint</Application>
  <PresentationFormat>Pokaz na ekranie (4:3)</PresentationFormat>
  <Paragraphs>285</Paragraphs>
  <Slides>24</Slides>
  <Notes>22</Notes>
  <HiddenSlides>0</HiddenSlides>
  <MMClips>0</MMClips>
  <ScaleCrop>false</ScaleCrop>
  <HeadingPairs>
    <vt:vector size="8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4</vt:i4>
      </vt:variant>
      <vt:variant>
        <vt:lpstr>Tytuły slajdów</vt:lpstr>
      </vt:variant>
      <vt:variant>
        <vt:i4>24</vt:i4>
      </vt:variant>
    </vt:vector>
  </HeadingPairs>
  <TitlesOfParts>
    <vt:vector size="35" baseType="lpstr">
      <vt:lpstr>Arial</vt:lpstr>
      <vt:lpstr>Calibri</vt:lpstr>
      <vt:lpstr>Symbol</vt:lpstr>
      <vt:lpstr>Times New Roman</vt:lpstr>
      <vt:lpstr>Trebuchet MS</vt:lpstr>
      <vt:lpstr>Verdana</vt:lpstr>
      <vt:lpstr>prezentacja_v1_2017-03_pl</vt:lpstr>
      <vt:lpstr>AutoCAD.Drawing.19</vt:lpstr>
      <vt:lpstr>Equation.DSMT4</vt:lpstr>
      <vt:lpstr>Equation</vt:lpstr>
      <vt:lpstr>AutoCAD Drawing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Doktorant</dc:creator>
  <cp:lastModifiedBy>Olga Szyłko-Bigus</cp:lastModifiedBy>
  <cp:revision>101</cp:revision>
  <cp:lastPrinted>2017-02-27T13:04:03Z</cp:lastPrinted>
  <dcterms:created xsi:type="dcterms:W3CDTF">2018-03-26T09:58:18Z</dcterms:created>
  <dcterms:modified xsi:type="dcterms:W3CDTF">2022-03-23T10:43:43Z</dcterms:modified>
</cp:coreProperties>
</file>