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1"/>
  </p:sldMasterIdLst>
  <p:notesMasterIdLst>
    <p:notesMasterId r:id="rId107"/>
  </p:notesMasterIdLst>
  <p:handoutMasterIdLst>
    <p:handoutMasterId r:id="rId108"/>
  </p:handoutMasterIdLst>
  <p:sldIdLst>
    <p:sldId id="392" r:id="rId2"/>
    <p:sldId id="260" r:id="rId3"/>
    <p:sldId id="393" r:id="rId4"/>
    <p:sldId id="261" r:id="rId5"/>
    <p:sldId id="262" r:id="rId6"/>
    <p:sldId id="272" r:id="rId7"/>
    <p:sldId id="273" r:id="rId8"/>
    <p:sldId id="263" r:id="rId9"/>
    <p:sldId id="271" r:id="rId10"/>
    <p:sldId id="276" r:id="rId11"/>
    <p:sldId id="277" r:id="rId12"/>
    <p:sldId id="278" r:id="rId13"/>
    <p:sldId id="280" r:id="rId14"/>
    <p:sldId id="283" r:id="rId15"/>
    <p:sldId id="284" r:id="rId16"/>
    <p:sldId id="331" r:id="rId17"/>
    <p:sldId id="281" r:id="rId18"/>
    <p:sldId id="287" r:id="rId19"/>
    <p:sldId id="285" r:id="rId20"/>
    <p:sldId id="286" r:id="rId21"/>
    <p:sldId id="291" r:id="rId22"/>
    <p:sldId id="288" r:id="rId23"/>
    <p:sldId id="289" r:id="rId24"/>
    <p:sldId id="290" r:id="rId25"/>
    <p:sldId id="293" r:id="rId26"/>
    <p:sldId id="294" r:id="rId27"/>
    <p:sldId id="295" r:id="rId28"/>
    <p:sldId id="296" r:id="rId29"/>
    <p:sldId id="306" r:id="rId30"/>
    <p:sldId id="297" r:id="rId31"/>
    <p:sldId id="298" r:id="rId32"/>
    <p:sldId id="301" r:id="rId33"/>
    <p:sldId id="303" r:id="rId34"/>
    <p:sldId id="308" r:id="rId35"/>
    <p:sldId id="309" r:id="rId36"/>
    <p:sldId id="311" r:id="rId37"/>
    <p:sldId id="312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74" r:id="rId56"/>
    <p:sldId id="375" r:id="rId57"/>
    <p:sldId id="391" r:id="rId58"/>
    <p:sldId id="376" r:id="rId59"/>
    <p:sldId id="377" r:id="rId60"/>
    <p:sldId id="380" r:id="rId61"/>
    <p:sldId id="381" r:id="rId62"/>
    <p:sldId id="378" r:id="rId63"/>
    <p:sldId id="379" r:id="rId64"/>
    <p:sldId id="384" r:id="rId65"/>
    <p:sldId id="385" r:id="rId66"/>
    <p:sldId id="386" r:id="rId67"/>
    <p:sldId id="387" r:id="rId68"/>
    <p:sldId id="396" r:id="rId69"/>
    <p:sldId id="397" r:id="rId70"/>
    <p:sldId id="332" r:id="rId71"/>
    <p:sldId id="334" r:id="rId72"/>
    <p:sldId id="395" r:id="rId73"/>
    <p:sldId id="333" r:id="rId74"/>
    <p:sldId id="336" r:id="rId75"/>
    <p:sldId id="340" r:id="rId76"/>
    <p:sldId id="342" r:id="rId77"/>
    <p:sldId id="345" r:id="rId78"/>
    <p:sldId id="346" r:id="rId79"/>
    <p:sldId id="347" r:id="rId80"/>
    <p:sldId id="349" r:id="rId81"/>
    <p:sldId id="350" r:id="rId82"/>
    <p:sldId id="398" r:id="rId83"/>
    <p:sldId id="354" r:id="rId84"/>
    <p:sldId id="351" r:id="rId85"/>
    <p:sldId id="352" r:id="rId86"/>
    <p:sldId id="353" r:id="rId87"/>
    <p:sldId id="357" r:id="rId88"/>
    <p:sldId id="399" r:id="rId89"/>
    <p:sldId id="373" r:id="rId90"/>
    <p:sldId id="359" r:id="rId91"/>
    <p:sldId id="360" r:id="rId92"/>
    <p:sldId id="367" r:id="rId93"/>
    <p:sldId id="363" r:id="rId94"/>
    <p:sldId id="364" r:id="rId95"/>
    <p:sldId id="368" r:id="rId96"/>
    <p:sldId id="369" r:id="rId97"/>
    <p:sldId id="388" r:id="rId98"/>
    <p:sldId id="389" r:id="rId99"/>
    <p:sldId id="390" r:id="rId100"/>
    <p:sldId id="402" r:id="rId101"/>
    <p:sldId id="401" r:id="rId102"/>
    <p:sldId id="403" r:id="rId103"/>
    <p:sldId id="404" r:id="rId104"/>
    <p:sldId id="405" r:id="rId105"/>
    <p:sldId id="406" r:id="rId106"/>
  </p:sldIdLst>
  <p:sldSz cx="9144000" cy="6858000" type="screen4x3"/>
  <p:notesSz cx="10234613" cy="70993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7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958">
          <p15:clr>
            <a:srgbClr val="A4A3A4"/>
          </p15:clr>
        </p15:guide>
        <p15:guide id="4" orient="horz" pos="799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orient="horz" pos="3589">
          <p15:clr>
            <a:srgbClr val="A4A3A4"/>
          </p15:clr>
        </p15:guide>
        <p15:guide id="7" pos="725">
          <p15:clr>
            <a:srgbClr val="A4A3A4"/>
          </p15:clr>
        </p15:guide>
        <p15:guide id="8" pos="5148">
          <p15:clr>
            <a:srgbClr val="A4A3A4"/>
          </p15:clr>
        </p15:guide>
        <p15:guide id="9" pos="3742">
          <p15:clr>
            <a:srgbClr val="A4A3A4"/>
          </p15:clr>
        </p15:guide>
        <p15:guide id="10" pos="3560">
          <p15:clr>
            <a:srgbClr val="A4A3A4"/>
          </p15:clr>
        </p15:guide>
        <p15:guide id="11" pos="2789">
          <p15:clr>
            <a:srgbClr val="A4A3A4"/>
          </p15:clr>
        </p15:guide>
        <p15:guide id="12" pos="297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66DCA"/>
    <a:srgbClr val="069822"/>
    <a:srgbClr val="A02F10"/>
    <a:srgbClr val="EA7E7E"/>
    <a:srgbClr val="FFB3B3"/>
    <a:srgbClr val="FF8F8F"/>
    <a:srgbClr val="007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Styl pośredni 1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2888" autoAdjust="0"/>
  </p:normalViewPr>
  <p:slideViewPr>
    <p:cSldViewPr snapToObjects="1">
      <p:cViewPr>
        <p:scale>
          <a:sx n="80" d="100"/>
          <a:sy n="80" d="100"/>
        </p:scale>
        <p:origin x="-1662" y="-204"/>
      </p:cViewPr>
      <p:guideLst>
        <p:guide orient="horz" pos="2387"/>
        <p:guide orient="horz" pos="346"/>
        <p:guide orient="horz" pos="958"/>
        <p:guide orient="horz" pos="799"/>
        <p:guide orient="horz" pos="2160"/>
        <p:guide orient="horz" pos="3589"/>
        <p:guide pos="725"/>
        <p:guide pos="5148"/>
        <p:guide pos="3742"/>
        <p:guide pos="3560"/>
        <p:guide pos="2789"/>
        <p:guide pos="29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68"/>
    </p:cViewPr>
  </p:sorterViewPr>
  <p:notesViewPr>
    <p:cSldViewPr snapToObjects="1">
      <p:cViewPr varScale="1">
        <p:scale>
          <a:sx n="111" d="100"/>
          <a:sy n="111" d="100"/>
        </p:scale>
        <p:origin x="-852" y="-90"/>
      </p:cViewPr>
      <p:guideLst>
        <p:guide orient="horz" pos="2236"/>
        <p:guide pos="322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1" tIns="47376" rIns="94751" bIns="47376" numCol="1" anchor="t" anchorCtr="0" compatLnSpc="1">
            <a:prstTxWarp prst="textNoShape">
              <a:avLst/>
            </a:prstTxWarp>
          </a:bodyPr>
          <a:lstStyle>
            <a:lvl1pPr defTabSz="94766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5963" y="0"/>
            <a:ext cx="4437062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1" tIns="47376" rIns="94751" bIns="47376" numCol="1" anchor="t" anchorCtr="0" compatLnSpc="1">
            <a:prstTxWarp prst="textNoShape">
              <a:avLst/>
            </a:prstTxWarp>
          </a:bodyPr>
          <a:lstStyle>
            <a:lvl1pPr algn="r" defTabSz="94766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1" tIns="47376" rIns="94751" bIns="47376" numCol="1" anchor="b" anchorCtr="0" compatLnSpc="1">
            <a:prstTxWarp prst="textNoShape">
              <a:avLst/>
            </a:prstTxWarp>
          </a:bodyPr>
          <a:lstStyle>
            <a:lvl1pPr defTabSz="947661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5963" y="6742113"/>
            <a:ext cx="4437062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751" tIns="47376" rIns="94751" bIns="47376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CCFE355-4530-4867-93F3-57934A1E7B32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46160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888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24" tIns="51962" rIns="103924" bIns="51962" numCol="1" anchor="t" anchorCtr="0" compatLnSpc="1">
            <a:prstTxWarp prst="textNoShape">
              <a:avLst/>
            </a:prstTxWarp>
          </a:bodyPr>
          <a:lstStyle>
            <a:lvl1pPr defTabSz="1039729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40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24" tIns="51962" rIns="103924" bIns="51962" numCol="1" anchor="t" anchorCtr="0" compatLnSpc="1">
            <a:prstTxWarp prst="textNoShape">
              <a:avLst/>
            </a:prstTxWarp>
          </a:bodyPr>
          <a:lstStyle>
            <a:lvl1pPr algn="r" defTabSz="1039729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3275" y="531813"/>
            <a:ext cx="3551238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2350" y="3371850"/>
            <a:ext cx="8189913" cy="31956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24" tIns="51962" rIns="103924" bIns="519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3888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24" tIns="51962" rIns="103924" bIns="51962" numCol="1" anchor="b" anchorCtr="0" compatLnSpc="1">
            <a:prstTxWarp prst="textNoShape">
              <a:avLst/>
            </a:prstTxWarp>
          </a:bodyPr>
          <a:lstStyle>
            <a:lvl1pPr defTabSz="1039729" eaLnBrk="1" hangingPunct="1"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174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03924" tIns="51962" rIns="103924" bIns="51962" numCol="1" anchor="b" anchorCtr="0" compatLnSpc="1">
            <a:prstTxWarp prst="textNoShape">
              <a:avLst/>
            </a:prstTxWarp>
          </a:bodyPr>
          <a:lstStyle>
            <a:lvl1pPr algn="r" defTabSz="1038225" eaLnBrk="1" hangingPunct="1">
              <a:defRPr sz="13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157C251-3B32-4A34-A51F-E59A9CCAC8D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422363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>
              <a:latin typeface="Arial" panose="020B0604020202020204" pitchFamily="34" charset="0"/>
            </a:endParaRPr>
          </a:p>
        </p:txBody>
      </p:sp>
      <p:sp>
        <p:nvSpPr>
          <p:cNvPr id="6148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8225"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1363" indent="-284163" defTabSz="1038225"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1413" indent="-227013" defTabSz="1038225"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598613" indent="-227013" defTabSz="1038225"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5813" indent="-227013" defTabSz="1038225"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3013" indent="-227013" defTabSz="10382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0213" indent="-227013" defTabSz="10382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7413" indent="-227013" defTabSz="10382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4613" indent="-227013" defTabSz="10382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A0A0B2AB-6953-4F7C-B427-D3EF4CC390CA}" type="slidenum">
              <a:rPr lang="pl-PL" altLang="pl-PL" b="0">
                <a:latin typeface="Arial" panose="020B0604020202020204" pitchFamily="34" charset="0"/>
              </a:rPr>
              <a:pPr/>
              <a:t>2</a:t>
            </a:fld>
            <a:endParaRPr lang="pl-PL" altLang="pl-PL" b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94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07DA8-2CA5-4286-8E64-9357032B8C97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BC785-D3AB-4409-8A2A-4952EAEDDB14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642638138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DE012-E309-4F56-9CBE-F2E9095A89D8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49362-32C6-47A7-8D5D-2751A117BD15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490331581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E0018-EEE5-48B7-A1D0-5650F483AFBA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926CD-83B6-4E61-A13B-F8EB378FF608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2694188590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14006-F26C-4689-A97B-DD73F9EA7531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F95F9-4028-4528-B4AF-7F2869342B15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23600797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7D159-5FE8-432E-8479-B54A2F6D1B3E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EEA54-C7FF-41BC-A39A-000CE79F9DDF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1543083215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BC42A-5EFE-46E4-81FC-F87F97AC1DE9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2754-2738-4995-9B14-163B958D437E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584205212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D1F95-D52D-4A7D-89E2-A203A0B83184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999BD-941F-43D2-8AB7-BE8088889C2B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947608609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C3BC2-6AA0-4195-BF9C-82554DC445A6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95834-A632-4919-A451-0AA279053F4B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345484826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9034A-2DE8-41EE-94D6-8A22E67A4A3E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787A7-19F8-4223-944D-F1FEA269E543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1026526330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0C95C-8A1D-4119-89F1-98B5492FC4AB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27716-A4DB-4CBB-BD2C-DFB527CCDFED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861259500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84967-69BF-4D2A-84FD-849566C7C3A0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153E3-062B-44FF-850D-B747049C4360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3817335433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1150938" y="549275"/>
            <a:ext cx="7535862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1150938" y="1520825"/>
            <a:ext cx="75358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BF6C74-417A-4909-834C-2508ADC1C19A}" type="datetime1">
              <a:rPr lang="en-US"/>
              <a:pPr>
                <a:defRPr/>
              </a:pPr>
              <a:t>3/15/2016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FA19831-9C96-4CC5-A456-D12A4C8C8DCB}" type="slidenum">
              <a:rPr lang="en-US" altLang="pl-PL"/>
              <a:pPr>
                <a:defRPr/>
              </a:pPr>
              <a:t>‹#›</a:t>
            </a:fld>
            <a:endParaRPr lang="en-US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>
    <p:randomBar/>
  </p:transition>
  <p:hf sldNum="0" hdr="0" ftr="0" dt="0"/>
  <p:txStyles>
    <p:titleStyle>
      <a:lvl1pPr indent="355600"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rebuchet MS" pitchFamily="34" charset="0"/>
          <a:ea typeface="+mj-ea"/>
          <a:cs typeface="+mj-cs"/>
        </a:defRPr>
      </a:lvl1pPr>
      <a:lvl2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2pPr>
      <a:lvl3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3pPr>
      <a:lvl4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4pPr>
      <a:lvl5pPr indent="355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5pPr>
      <a:lvl6pPr marL="4572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6pPr>
      <a:lvl7pPr marL="9144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7pPr>
      <a:lvl8pPr marL="13716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8pPr>
      <a:lvl9pPr marL="1828800" indent="355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176" y="909315"/>
            <a:ext cx="8579296" cy="4499905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tx2"/>
                </a:solidFill>
              </a:rPr>
              <a:t>Technologie hybrydowe w </a:t>
            </a:r>
            <a:r>
              <a:rPr lang="pl-PL" b="1" dirty="0" err="1" smtClean="0">
                <a:solidFill>
                  <a:schemeClr val="tx2"/>
                </a:solidFill>
              </a:rPr>
              <a:t>geoinżynierii</a:t>
            </a:r>
            <a:r>
              <a:rPr lang="pl-PL" b="1" dirty="0" smtClean="0">
                <a:solidFill>
                  <a:schemeClr val="tx2"/>
                </a:solidFill>
              </a:rPr>
              <a:t>- </a:t>
            </a:r>
            <a: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  <a:t>inteligentne wykorzystanie pakietów numerycznych w projektowaniu</a:t>
            </a:r>
            <a:b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dirty="0" smtClean="0">
                <a:solidFill>
                  <a:schemeClr val="accent2">
                    <a:lumMod val="50000"/>
                  </a:schemeClr>
                </a:solidFill>
              </a:rPr>
              <a:t>Dariusz Łydżba</a:t>
            </a:r>
            <a: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000" b="1" i="1" dirty="0" smtClean="0">
                <a:solidFill>
                  <a:schemeClr val="accent2">
                    <a:lumMod val="50000"/>
                  </a:schemeClr>
                </a:solidFill>
              </a:rPr>
              <a:t>Politechnika Wrocławska, </a:t>
            </a:r>
            <a: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000" b="1" i="1" dirty="0" smtClean="0">
                <a:solidFill>
                  <a:schemeClr val="accent2">
                    <a:lumMod val="50000"/>
                  </a:schemeClr>
                </a:solidFill>
              </a:rPr>
              <a:t>Wydział Budownictwa Lądowego i Wodnego,</a:t>
            </a:r>
            <a: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000" b="1" i="1" dirty="0" smtClean="0">
                <a:solidFill>
                  <a:schemeClr val="accent2">
                    <a:lumMod val="50000"/>
                  </a:schemeClr>
                </a:solidFill>
              </a:rPr>
              <a:t>Katedra Geotechniki, Hydrotechniki, </a:t>
            </a:r>
            <a:br>
              <a:rPr lang="pl-PL" sz="20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000" b="1" i="1" dirty="0" smtClean="0">
                <a:solidFill>
                  <a:schemeClr val="accent2">
                    <a:lumMod val="50000"/>
                  </a:schemeClr>
                </a:solidFill>
              </a:rPr>
              <a:t>Budownictwa Podziemnego i Wodnego</a:t>
            </a:r>
            <a:r>
              <a:rPr lang="pl-PL" sz="28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rgbClr val="003399"/>
                </a:solidFill>
              </a:rPr>
              <a:t>Pracownia Geomechaniki i Budownictwa Podziemnego</a:t>
            </a:r>
            <a:endParaRPr lang="en-US" sz="24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9301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1654929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u="sng" dirty="0" err="1" smtClean="0">
                <a:solidFill>
                  <a:schemeClr val="tx2"/>
                </a:solidFill>
              </a:rPr>
              <a:t>Geoinżynieryjne</a:t>
            </a:r>
            <a:r>
              <a:rPr lang="pl-PL" sz="3200" u="sng" dirty="0" smtClean="0">
                <a:solidFill>
                  <a:schemeClr val="tx2"/>
                </a:solidFill>
              </a:rPr>
              <a:t> Konstrukcje Hybrydowe</a:t>
            </a:r>
            <a:r>
              <a:rPr lang="pl-PL" sz="3200" u="sng" dirty="0" smtClean="0"/>
              <a:t> </a:t>
            </a:r>
          </a:p>
          <a:p>
            <a:pPr algn="ctr"/>
            <a:endParaRPr lang="pl-PL" sz="3200" dirty="0" smtClean="0"/>
          </a:p>
          <a:p>
            <a:pPr algn="ctr"/>
            <a:endParaRPr lang="pl-PL" sz="3200" dirty="0"/>
          </a:p>
          <a:p>
            <a:pPr algn="ctr"/>
            <a:r>
              <a:rPr lang="pl-PL" sz="3200" u="sng" dirty="0" smtClean="0">
                <a:solidFill>
                  <a:schemeClr val="accent2">
                    <a:lumMod val="50000"/>
                  </a:schemeClr>
                </a:solidFill>
              </a:rPr>
              <a:t>Sprzężenia Poro (Hydro) - Mechaniczne</a:t>
            </a:r>
            <a:endParaRPr lang="pl-PL" sz="32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>
                <a:solidFill>
                  <a:schemeClr val="accent2">
                    <a:lumMod val="50000"/>
                  </a:schemeClr>
                </a:solidFill>
              </a:rPr>
              <a:t>Suchy Zbiornik Racibórz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Słabe grunty w podłożu </a:t>
            </a:r>
          </a:p>
          <a:p>
            <a:pPr lvl="1"/>
            <a:r>
              <a:rPr lang="pl-PL" sz="2000" dirty="0" smtClean="0"/>
              <a:t>Projektowa kontrola procesu konsolidacji</a:t>
            </a:r>
          </a:p>
          <a:p>
            <a:pPr lvl="1"/>
            <a:r>
              <a:rPr lang="pl-PL" sz="2000" dirty="0" smtClean="0"/>
              <a:t>Projektowa kontrola procesu filtracji</a:t>
            </a:r>
          </a:p>
          <a:p>
            <a:pPr lvl="1"/>
            <a:r>
              <a:rPr lang="pl-PL" sz="2000" dirty="0" smtClean="0"/>
              <a:t>Projektowa kontrola mechanizmu utraty stateczności</a:t>
            </a:r>
          </a:p>
          <a:p>
            <a:endParaRPr lang="pl-PL" sz="2000" dirty="0" smtClean="0"/>
          </a:p>
          <a:p>
            <a:endParaRPr lang="pl-PL" sz="2000" dirty="0"/>
          </a:p>
          <a:p>
            <a:r>
              <a:rPr lang="pl-PL" sz="2000" dirty="0" smtClean="0"/>
              <a:t>Technologie „wzmacniające” podłoże oraz konstrukcję</a:t>
            </a:r>
          </a:p>
          <a:p>
            <a:pPr lvl="1"/>
            <a:r>
              <a:rPr lang="pl-PL" sz="2000" dirty="0" smtClean="0"/>
              <a:t>Kolumny żwirowe KSS</a:t>
            </a:r>
          </a:p>
          <a:p>
            <a:pPr lvl="1"/>
            <a:r>
              <a:rPr lang="pl-PL" sz="2000" dirty="0" smtClean="0"/>
              <a:t>ściany </a:t>
            </a:r>
            <a:r>
              <a:rPr lang="pl-PL" sz="2000" dirty="0" err="1" smtClean="0"/>
              <a:t>przeciwfiltracyjne</a:t>
            </a:r>
            <a:endParaRPr lang="pl-PL" sz="2000" dirty="0" smtClean="0"/>
          </a:p>
          <a:p>
            <a:pPr lvl="1"/>
            <a:r>
              <a:rPr lang="pl-PL" sz="2000" dirty="0" err="1" smtClean="0"/>
              <a:t>Bentomata</a:t>
            </a:r>
            <a:endParaRPr lang="pl-PL" sz="2000" dirty="0" smtClean="0"/>
          </a:p>
          <a:p>
            <a:pPr lvl="1"/>
            <a:r>
              <a:rPr lang="pl-PL" sz="2000" dirty="0" err="1" smtClean="0"/>
              <a:t>Geomaterac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7142736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8" y="1448779"/>
            <a:ext cx="3878873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075" y="1310893"/>
            <a:ext cx="4260694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03548" y="332656"/>
            <a:ext cx="7812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chemeClr val="accent2">
                    <a:lumMod val="50000"/>
                  </a:schemeClr>
                </a:solidFill>
              </a:rPr>
              <a:t>Kontrola Procesu Konsolidacji</a:t>
            </a:r>
            <a:endParaRPr lang="pl-PL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1147763"/>
            <a:ext cx="44767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69002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368660"/>
            <a:ext cx="5894135" cy="53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82706"/>
            <a:ext cx="4296001" cy="313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34" y="2348881"/>
            <a:ext cx="4527426" cy="362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8257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368660"/>
            <a:ext cx="5894135" cy="53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1160748"/>
            <a:ext cx="6480720" cy="455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25369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72716"/>
            <a:ext cx="3270220" cy="16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728700"/>
            <a:ext cx="48196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539552" y="3252825"/>
            <a:ext cx="3636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0" dirty="0"/>
              <a:t>W rozważanych zagadnieniach wartość zastępczą modułu </a:t>
            </a:r>
            <a:r>
              <a:rPr lang="pl-PL" b="0" dirty="0" err="1"/>
              <a:t>edometrycznego</a:t>
            </a:r>
            <a:r>
              <a:rPr lang="pl-PL" b="0" dirty="0"/>
              <a:t> kolumny oszacowano i przyjęto jako równą 6 </a:t>
            </a:r>
            <a:r>
              <a:rPr lang="pl-PL" b="0" dirty="0" err="1"/>
              <a:t>MPa</a:t>
            </a:r>
            <a:r>
              <a:rPr lang="pl-PL" b="0" dirty="0"/>
              <a:t>.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20" y="260648"/>
            <a:ext cx="7153360" cy="59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52294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4392488" cy="345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564903"/>
            <a:ext cx="4356484" cy="349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6397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04" y="583542"/>
            <a:ext cx="6993383" cy="510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3963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2" y="180975"/>
            <a:ext cx="428625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2708920"/>
            <a:ext cx="41719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60986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661669"/>
            <a:ext cx="5832648" cy="445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11562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64704"/>
            <a:ext cx="6696744" cy="502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91385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47764" y="1880828"/>
            <a:ext cx="4032448" cy="6120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7524" y="549274"/>
            <a:ext cx="8399276" cy="1799606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Projektowa kontrola procesu filtracji: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tx2"/>
                </a:solidFill>
              </a:rPr>
              <a:t>przesłona </a:t>
            </a:r>
            <a:r>
              <a:rPr lang="pl-PL" b="1" dirty="0" err="1" smtClean="0">
                <a:solidFill>
                  <a:schemeClr val="tx2"/>
                </a:solidFill>
              </a:rPr>
              <a:t>przeciwfiltracyjna</a:t>
            </a:r>
            <a:r>
              <a:rPr lang="pl-PL" b="1" dirty="0" smtClean="0">
                <a:solidFill>
                  <a:schemeClr val="tx2"/>
                </a:solidFill>
              </a:rPr>
              <a:t/>
            </a:r>
            <a:br>
              <a:rPr lang="pl-PL" b="1" dirty="0" smtClean="0">
                <a:solidFill>
                  <a:schemeClr val="tx2"/>
                </a:solidFill>
              </a:rPr>
            </a:br>
            <a:r>
              <a:rPr lang="pl-PL" b="1" dirty="0">
                <a:solidFill>
                  <a:schemeClr val="tx2"/>
                </a:solidFill>
              </a:rPr>
              <a:t/>
            </a:r>
            <a:br>
              <a:rPr lang="pl-PL" b="1" dirty="0">
                <a:solidFill>
                  <a:schemeClr val="tx2"/>
                </a:solidFill>
              </a:rPr>
            </a:br>
            <a:r>
              <a:rPr lang="pl-P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Równanie Richardsa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2564904"/>
            <a:ext cx="4320480" cy="293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178" y="2564904"/>
            <a:ext cx="4320000" cy="304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61669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3"/>
            <a:ext cx="4320000" cy="310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484784"/>
            <a:ext cx="4320000" cy="319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41277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260648"/>
            <a:ext cx="5841224" cy="6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35793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28747"/>
            <a:ext cx="5580619" cy="428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40008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04069" y="189706"/>
            <a:ext cx="7535862" cy="719138"/>
          </a:xfrm>
        </p:spPr>
        <p:txBody>
          <a:bodyPr/>
          <a:lstStyle/>
          <a:p>
            <a:r>
              <a:rPr lang="pl-PL" dirty="0" smtClean="0"/>
              <a:t>Brak przesłony</a:t>
            </a:r>
            <a:endParaRPr lang="en-US" dirty="0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844"/>
            <a:ext cx="44100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44100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908844"/>
            <a:ext cx="44672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68" y="3668074"/>
            <a:ext cx="437197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75168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Brak przesłony</a:t>
            </a:r>
            <a:endParaRPr lang="en-US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2" y="1268412"/>
            <a:ext cx="45148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8" y="3712773"/>
            <a:ext cx="4429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003" y="1251834"/>
            <a:ext cx="441007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378" y="3779448"/>
            <a:ext cx="44577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3922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Brak przesłony</a:t>
            </a:r>
            <a:endParaRPr lang="en-US" dirty="0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7"/>
          <a:stretch/>
        </p:blipFill>
        <p:spPr bwMode="auto">
          <a:xfrm>
            <a:off x="107504" y="1793174"/>
            <a:ext cx="4362450" cy="184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897052"/>
            <a:ext cx="45243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954" y="1556792"/>
            <a:ext cx="4581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61" y="3902178"/>
            <a:ext cx="46005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45478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Najdłuższa przesłona L=12,0m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160748"/>
            <a:ext cx="45434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9622"/>
            <a:ext cx="45624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11" y="1175035"/>
            <a:ext cx="45243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11" y="3969091"/>
            <a:ext cx="45148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91244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Najdłuższa </a:t>
            </a:r>
            <a:r>
              <a:rPr lang="pl-PL" dirty="0" err="1" smtClean="0"/>
              <a:t>przes</a:t>
            </a:r>
            <a:r>
              <a:rPr lang="pl-PL" dirty="0" smtClean="0"/>
              <a:t>. L=12,0m</a:t>
            </a:r>
            <a:endParaRPr lang="en-US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124744"/>
            <a:ext cx="45339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1" y="3848894"/>
            <a:ext cx="44958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671" y="1124744"/>
            <a:ext cx="455295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78" y="3829844"/>
            <a:ext cx="45624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6214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Najdłuższa </a:t>
            </a:r>
            <a:r>
              <a:rPr lang="pl-PL" dirty="0" err="1" smtClean="0"/>
              <a:t>przes</a:t>
            </a:r>
            <a:r>
              <a:rPr lang="pl-PL" dirty="0" smtClean="0"/>
              <a:t>. L=12,0m</a:t>
            </a:r>
            <a:endParaRPr lang="en-US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" y="1278830"/>
            <a:ext cx="47053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" y="3717032"/>
            <a:ext cx="46863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413"/>
            <a:ext cx="46863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957" y="3781473"/>
            <a:ext cx="462915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40256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Najdłuższa </a:t>
            </a:r>
            <a:r>
              <a:rPr lang="pl-PL" dirty="0" err="1" smtClean="0"/>
              <a:t>przes</a:t>
            </a:r>
            <a:r>
              <a:rPr lang="pl-PL" dirty="0" smtClean="0"/>
              <a:t>. L=12,0m</a:t>
            </a:r>
            <a:endParaRPr lang="en-US" dirty="0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249713"/>
            <a:ext cx="465772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3897052"/>
            <a:ext cx="46672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65049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3588" y="404664"/>
            <a:ext cx="7535862" cy="126014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Projektowa kontrola mechanizmu utraty stateczności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 smtClean="0">
                <a:solidFill>
                  <a:schemeClr val="tx2"/>
                </a:solidFill>
              </a:rPr>
              <a:t>Kolumny żwirowe z </a:t>
            </a:r>
            <a:r>
              <a:rPr lang="pl-PL" sz="2800" b="1" dirty="0" err="1" smtClean="0">
                <a:solidFill>
                  <a:schemeClr val="tx2"/>
                </a:solidFill>
              </a:rPr>
              <a:t>geosyntetykami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2026324"/>
            <a:ext cx="7056784" cy="356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9183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0938" y="549274"/>
            <a:ext cx="7535862" cy="935509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Stateczność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tx2">
                    <a:lumMod val="50000"/>
                  </a:schemeClr>
                </a:solidFill>
              </a:rPr>
              <a:t>Sprzężenie Hydromechaniczne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34776"/>
            <a:ext cx="7615896" cy="38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69411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Mechanizm utraty stateczności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041081" cy="367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1717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Ocena stateczności – kolumny </a:t>
            </a:r>
            <a:br>
              <a:rPr lang="pl-PL" dirty="0" smtClean="0"/>
            </a:br>
            <a:r>
              <a:rPr lang="pl-PL" dirty="0" smtClean="0"/>
              <a:t>wzmocnione </a:t>
            </a:r>
            <a:r>
              <a:rPr lang="pl-PL" dirty="0" err="1" smtClean="0"/>
              <a:t>geosyntetykami</a:t>
            </a:r>
            <a:r>
              <a:rPr lang="pl-PL" dirty="0" smtClean="0"/>
              <a:t> w obrębie korpusu zapory (niebeski kolor)</a:t>
            </a:r>
            <a:endParaRPr lang="en-US" dirty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40863" y="-832384"/>
            <a:ext cx="2565464" cy="90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1717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200000" cy="494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9192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512676"/>
            <a:ext cx="7200000" cy="537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11031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32656"/>
            <a:ext cx="7200000" cy="5671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9192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620688"/>
            <a:ext cx="4320000" cy="379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72" y="2888940"/>
            <a:ext cx="4320000" cy="34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9192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" y="188640"/>
            <a:ext cx="4320000" cy="359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140968"/>
            <a:ext cx="4320000" cy="342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9192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20000" cy="34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91" y="1567"/>
            <a:ext cx="4320000" cy="322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" y="3407600"/>
            <a:ext cx="4320000" cy="345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91" y="3407600"/>
            <a:ext cx="4320000" cy="336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95514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224644"/>
            <a:ext cx="7992396" cy="620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52672"/>
            <a:ext cx="7200000" cy="515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404664"/>
            <a:ext cx="60851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Roztoki Bystrzyckie: </a:t>
            </a:r>
            <a:r>
              <a:rPr lang="pl-PL" sz="3200" dirty="0" err="1" smtClean="0"/>
              <a:t>Zbiornik+Infrastruktura</a:t>
            </a:r>
            <a:endParaRPr lang="pl-PL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1772816"/>
            <a:ext cx="7920000" cy="314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28700"/>
            <a:ext cx="5400000" cy="511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620688"/>
            <a:ext cx="5400000" cy="235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1" y="3304475"/>
            <a:ext cx="5400000" cy="23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601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92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87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90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97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674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88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90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360000"/>
            <a:ext cx="5400000" cy="589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332656"/>
            <a:ext cx="8316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</a:t>
            </a:r>
            <a:r>
              <a:rPr lang="pl-PL" sz="3200" dirty="0" err="1" smtClean="0"/>
              <a:t>zb.</a:t>
            </a:r>
            <a:r>
              <a:rPr lang="pl-PL" sz="3200" dirty="0" smtClean="0"/>
              <a:t> suchy</a:t>
            </a:r>
            <a:endParaRPr lang="pl-PL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03861" y="-463373"/>
            <a:ext cx="3204358" cy="803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14531" y="-632500"/>
            <a:ext cx="2664296" cy="848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107504" y="332656"/>
            <a:ext cx="8316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</a:t>
            </a:r>
            <a:r>
              <a:rPr lang="pl-PL" sz="3200" dirty="0" err="1" smtClean="0"/>
              <a:t>zb.</a:t>
            </a:r>
            <a:r>
              <a:rPr lang="pl-PL" sz="3200" dirty="0" smtClean="0"/>
              <a:t> suchy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24637" y="136638"/>
            <a:ext cx="3043533" cy="811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215516" y="418198"/>
            <a:ext cx="831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maks. poz. piętrzenia t=24h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5516" y="418198"/>
            <a:ext cx="831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maks. poz. piętrzenia t=24h</a:t>
            </a:r>
            <a:endParaRPr lang="pl-PL" sz="32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94143" y="-837757"/>
            <a:ext cx="2340260" cy="871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5516" y="418198"/>
            <a:ext cx="831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opróżnianie zbiornika, t=40h</a:t>
            </a:r>
            <a:endParaRPr lang="pl-PL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98442" y="-474100"/>
            <a:ext cx="3035054" cy="846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5516" y="418198"/>
            <a:ext cx="831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opróżnianie zbiornika, t=40h</a:t>
            </a:r>
            <a:endParaRPr lang="pl-PL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50926" y="-869638"/>
            <a:ext cx="1906588" cy="870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269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5516" y="418198"/>
            <a:ext cx="831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ocena stateczności, opróżnianie zbiornika, t=46h</a:t>
            </a:r>
            <a:endParaRPr lang="pl-PL" sz="32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27899" y="-783483"/>
            <a:ext cx="2007250" cy="892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80666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7504" y="332656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Grunt.-powłok.</a:t>
            </a:r>
            <a:endParaRPr lang="pl-PL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20788"/>
            <a:ext cx="7200000" cy="393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61233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7200000" cy="364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1373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200000" cy="59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0748"/>
            <a:ext cx="7200000" cy="377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1160748"/>
            <a:ext cx="7200000" cy="363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1088740"/>
            <a:ext cx="5400000" cy="377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48780"/>
            <a:ext cx="5400000" cy="376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41738" y="-962155"/>
            <a:ext cx="4445364" cy="891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44034" y="-823753"/>
            <a:ext cx="4383417" cy="900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200000" cy="421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74513" y="-1424542"/>
            <a:ext cx="5029197" cy="892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1016732"/>
            <a:ext cx="7704856" cy="45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2584" y="-1223880"/>
            <a:ext cx="4824536" cy="880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0938" y="2529842"/>
            <a:ext cx="7535862" cy="719138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Pakiety Numeryczne i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Analiza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Ekspercka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7283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1701403"/>
            <a:ext cx="7535862" cy="1943621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Pakiety numeryczne 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+ 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Procedura Homogenizacji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05546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95536" y="332656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Kraków – Hala Widowiskowo-Sportowa</a:t>
            </a:r>
            <a:endParaRPr lang="pl-PL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29740"/>
            <a:ext cx="5950345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32090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95536" y="332656"/>
            <a:ext cx="84969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chemeClr val="accent2">
                    <a:lumMod val="50000"/>
                  </a:schemeClr>
                </a:solidFill>
              </a:rPr>
              <a:t>Rozwiązanie pierwotne</a:t>
            </a:r>
          </a:p>
          <a:p>
            <a:endParaRPr lang="pl-PL" sz="2400" dirty="0" smtClean="0"/>
          </a:p>
          <a:p>
            <a:endParaRPr lang="pl-PL" sz="2400" dirty="0"/>
          </a:p>
          <a:p>
            <a:endParaRPr lang="pl-PL" sz="2400" dirty="0" smtClean="0"/>
          </a:p>
          <a:p>
            <a:r>
              <a:rPr lang="pl-PL" sz="2400" dirty="0" smtClean="0"/>
              <a:t>1. zastosowanie kolumn betonowych CMC o średnicy 40  cm, długości ok. 10 m każda, w rozstawie 1,4x1,4 [m]</a:t>
            </a:r>
          </a:p>
          <a:p>
            <a:endParaRPr lang="pl-PL" sz="2400" dirty="0"/>
          </a:p>
          <a:p>
            <a:r>
              <a:rPr lang="pl-PL" sz="2400" dirty="0" smtClean="0"/>
              <a:t>2. powyżej poziomu głowic  CMC podsypka amortyzująca z kruszywa</a:t>
            </a:r>
          </a:p>
          <a:p>
            <a:endParaRPr lang="pl-PL" sz="2400" dirty="0"/>
          </a:p>
          <a:p>
            <a:r>
              <a:rPr lang="pl-PL" sz="2400" dirty="0" smtClean="0"/>
              <a:t>3. na podsypce posadowiona sprężona płyta oraz stopy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95536" y="332656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chemeClr val="accent2">
                    <a:lumMod val="50000"/>
                  </a:schemeClr>
                </a:solidFill>
              </a:rPr>
              <a:t>Rozwiązanie zamienne</a:t>
            </a:r>
          </a:p>
          <a:p>
            <a:endParaRPr lang="pl-PL" sz="2400" dirty="0" smtClean="0"/>
          </a:p>
          <a:p>
            <a:endParaRPr lang="pl-PL" sz="2400" dirty="0"/>
          </a:p>
          <a:p>
            <a:endParaRPr lang="pl-PL" sz="2400" dirty="0" smtClean="0"/>
          </a:p>
          <a:p>
            <a:pPr marL="457200" indent="-457200">
              <a:buAutoNum type="arabicPeriod"/>
            </a:pPr>
            <a:r>
              <a:rPr lang="pl-PL" sz="2400" dirty="0" smtClean="0"/>
              <a:t>zamiast kolumn betonowych CMC impulsowe zagęszczenie gruntu – trybuny i boisko hali </a:t>
            </a:r>
            <a:r>
              <a:rPr lang="pl-PL" sz="2400" dirty="0" err="1" smtClean="0"/>
              <a:t>głónej</a:t>
            </a:r>
            <a:endParaRPr lang="pl-PL" sz="2400" dirty="0" smtClean="0"/>
          </a:p>
          <a:p>
            <a:pPr marL="457200" indent="-457200">
              <a:buAutoNum type="arabicPeriod"/>
            </a:pPr>
            <a:endParaRPr lang="pl-PL" sz="2400" dirty="0" smtClean="0"/>
          </a:p>
          <a:p>
            <a:endParaRPr lang="pl-PL" sz="2400" dirty="0"/>
          </a:p>
          <a:p>
            <a:r>
              <a:rPr lang="pl-PL" sz="2400" dirty="0" smtClean="0"/>
              <a:t>2. Wykonanie kolumn żwirowych w technologii KSS – obiekty hali treningowej, przejazdy, część garaży (kolumny w rozstawie 1,5 m)</a:t>
            </a:r>
          </a:p>
          <a:p>
            <a:endParaRPr lang="pl-PL" sz="2400" dirty="0"/>
          </a:p>
          <a:p>
            <a:r>
              <a:rPr lang="pl-PL" sz="2400" dirty="0" smtClean="0"/>
              <a:t>3. Całkowita wymiana gruntów nienośnych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3128618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772816"/>
            <a:ext cx="7200000" cy="326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81466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268760"/>
            <a:ext cx="4320000" cy="395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040" y="1304764"/>
            <a:ext cx="4320000" cy="393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94433" y="476672"/>
            <a:ext cx="77139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200" dirty="0" smtClean="0">
                <a:solidFill>
                  <a:schemeClr val="accent2">
                    <a:lumMod val="50000"/>
                  </a:schemeClr>
                </a:solidFill>
              </a:rPr>
              <a:t>Homogenizacja struktur periodycznych</a:t>
            </a:r>
            <a:endParaRPr lang="pl-PL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04664"/>
            <a:ext cx="5400000" cy="536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224644"/>
            <a:ext cx="7200000" cy="612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296652"/>
            <a:ext cx="7200000" cy="620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7" y="381548"/>
            <a:ext cx="4320000" cy="197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4730"/>
            <a:ext cx="4320000" cy="206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6793896" cy="212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296652"/>
            <a:ext cx="8784468" cy="30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908720"/>
            <a:ext cx="5400000" cy="253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3725696"/>
            <a:ext cx="7200000" cy="301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35017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4664"/>
            <a:ext cx="8964488" cy="44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4221088"/>
            <a:ext cx="8226127" cy="1781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980728"/>
            <a:ext cx="3600000" cy="285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1307031"/>
            <a:ext cx="3600000" cy="227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215516" y="1014887"/>
            <a:ext cx="8676964" cy="2990177"/>
          </a:xfrm>
        </p:spPr>
        <p:txBody>
          <a:bodyPr/>
          <a:lstStyle/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Projekt zamienny vs Projekt Oryginalny</a:t>
            </a: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 smtClean="0">
                <a:solidFill>
                  <a:srgbClr val="003399"/>
                </a:solidFill>
              </a:rPr>
              <a:t>1.</a:t>
            </a: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pl-PL" sz="2800" b="1" dirty="0" smtClean="0">
                <a:solidFill>
                  <a:srgbClr val="003399"/>
                </a:solidFill>
              </a:rPr>
              <a:t>50% większe osiadania</a:t>
            </a:r>
            <a:br>
              <a:rPr lang="pl-PL" sz="2800" b="1" dirty="0" smtClean="0">
                <a:solidFill>
                  <a:srgbClr val="003399"/>
                </a:solidFill>
              </a:rPr>
            </a:br>
            <a:r>
              <a:rPr lang="pl-PL" sz="2800" b="1" dirty="0" smtClean="0">
                <a:solidFill>
                  <a:srgbClr val="003399"/>
                </a:solidFill>
              </a:rPr>
              <a:t>2.	50% większa </a:t>
            </a:r>
            <a:r>
              <a:rPr lang="pl-PL" sz="2800" b="1" dirty="0" err="1" smtClean="0">
                <a:solidFill>
                  <a:srgbClr val="003399"/>
                </a:solidFill>
              </a:rPr>
              <a:t>różniaca</a:t>
            </a:r>
            <a:r>
              <a:rPr lang="pl-PL" sz="2800" b="1" dirty="0" smtClean="0">
                <a:solidFill>
                  <a:srgbClr val="003399"/>
                </a:solidFill>
              </a:rPr>
              <a:t> osiadań</a:t>
            </a:r>
            <a:br>
              <a:rPr lang="pl-PL" sz="2800" b="1" dirty="0" smtClean="0">
                <a:solidFill>
                  <a:srgbClr val="003399"/>
                </a:solidFill>
              </a:rPr>
            </a:br>
            <a:r>
              <a:rPr lang="pl-PL" sz="2800" b="1" dirty="0" smtClean="0">
                <a:solidFill>
                  <a:srgbClr val="003399"/>
                </a:solidFill>
              </a:rPr>
              <a:t>3.	rozwiązanie pierwotne mało wrażliwe</a:t>
            </a:r>
            <a:br>
              <a:rPr lang="pl-PL" sz="2800" b="1" dirty="0" smtClean="0">
                <a:solidFill>
                  <a:srgbClr val="003399"/>
                </a:solidFill>
              </a:rPr>
            </a:br>
            <a:r>
              <a:rPr lang="pl-PL" sz="2800" b="1" dirty="0" smtClean="0">
                <a:solidFill>
                  <a:srgbClr val="003399"/>
                </a:solidFill>
              </a:rPr>
              <a:t>        na parametry gruntu</a:t>
            </a:r>
            <a:endParaRPr lang="en-US" sz="28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7604" y="1953431"/>
            <a:ext cx="7535862" cy="1511573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Pakiety numeryczne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+ 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teoria prawdopodobieństwa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25476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7200000" cy="572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332656"/>
            <a:ext cx="7571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>
                <a:solidFill>
                  <a:schemeClr val="accent2">
                    <a:lumMod val="50000"/>
                  </a:schemeClr>
                </a:solidFill>
              </a:rPr>
              <a:t>Muzeum Śląskie – projekt pierwotny</a:t>
            </a:r>
            <a:endParaRPr lang="pl-PL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45" y="1124744"/>
            <a:ext cx="6660231" cy="519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1" y="548680"/>
            <a:ext cx="8682191" cy="82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1475424"/>
            <a:ext cx="6867327" cy="466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100392" cy="477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4644"/>
            <a:ext cx="6261885" cy="61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287524" y="2348880"/>
            <a:ext cx="8604956" cy="1260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1799692" y="513023"/>
            <a:ext cx="4824536" cy="7917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2986" y="549275"/>
            <a:ext cx="5293270" cy="719138"/>
          </a:xfrm>
        </p:spPr>
        <p:txBody>
          <a:bodyPr/>
          <a:lstStyle/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Cecha wiodąca analizy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trzałka w dół 3"/>
          <p:cNvSpPr/>
          <p:nvPr/>
        </p:nvSpPr>
        <p:spPr>
          <a:xfrm>
            <a:off x="3959932" y="1340421"/>
            <a:ext cx="576064" cy="1008459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ytuł 1"/>
          <p:cNvSpPr txBox="1">
            <a:spLocks/>
          </p:cNvSpPr>
          <p:nvPr/>
        </p:nvSpPr>
        <p:spPr bwMode="auto">
          <a:xfrm>
            <a:off x="107504" y="2492896"/>
            <a:ext cx="8784976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indent="355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rebuchet MS" pitchFamily="34" charset="0"/>
                <a:ea typeface="+mj-ea"/>
                <a:cs typeface="+mj-cs"/>
              </a:defRPr>
            </a:lvl1pPr>
            <a:lvl2pPr indent="355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2pPr>
            <a:lvl3pPr indent="355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3pPr>
            <a:lvl4pPr indent="355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4pPr>
            <a:lvl5pPr indent="355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5pPr>
            <a:lvl6pPr marL="457200" indent="355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6pPr>
            <a:lvl7pPr marL="914400" indent="355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7pPr>
            <a:lvl8pPr marL="1371600" indent="355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8pPr>
            <a:lvl9pPr marL="1828800" indent="355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Losowość parametrów podłoża gruntowego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8733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708207"/>
            <a:ext cx="8964488" cy="3052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72008" y="4113076"/>
            <a:ext cx="882047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5117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12353"/>
            <a:ext cx="5400000" cy="5290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668"/>
            <a:ext cx="72294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832464" cy="387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 b="6251"/>
          <a:stretch/>
        </p:blipFill>
        <p:spPr bwMode="auto">
          <a:xfrm>
            <a:off x="395536" y="332656"/>
            <a:ext cx="8226171" cy="106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592796"/>
            <a:ext cx="5842699" cy="511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336196" y="3778874"/>
            <a:ext cx="2073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0" dirty="0" smtClean="0"/>
              <a:t>P(A)=</a:t>
            </a:r>
            <a:r>
              <a:rPr lang="en-US" b="0" dirty="0" smtClean="0"/>
              <a:t>0.001236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950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5341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03" y="841646"/>
            <a:ext cx="6487451" cy="391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60"/>
            <a:ext cx="8352420" cy="145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84684"/>
            <a:ext cx="7200000" cy="49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0294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260648"/>
            <a:ext cx="66484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268760"/>
            <a:ext cx="7920000" cy="355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3354850" y="5157192"/>
            <a:ext cx="2073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0" dirty="0" smtClean="0"/>
              <a:t>P(A)=</a:t>
            </a:r>
            <a:r>
              <a:rPr lang="en-US" b="0" dirty="0" smtClean="0"/>
              <a:t>0.</a:t>
            </a:r>
            <a:r>
              <a:rPr lang="pl-PL" b="0" dirty="0" smtClean="0"/>
              <a:t>0000412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950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5964"/>
            <a:ext cx="9144000" cy="191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09505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1701403"/>
            <a:ext cx="7535862" cy="1943621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Pakiety numeryczne 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+ 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„Szkody Górnicze”</a:t>
            </a:r>
            <a:b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pl-PL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rgbClr val="003399"/>
                </a:solidFill>
              </a:rPr>
              <a:t>droga S3</a:t>
            </a:r>
            <a:endParaRPr lang="en-US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025"/>
            <a:ext cx="8856476" cy="562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6788"/>
            <a:ext cx="83820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3263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966788"/>
            <a:ext cx="83629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60720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766763"/>
            <a:ext cx="82962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58811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9163"/>
            <a:ext cx="82296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71401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/>
          <p:nvPr/>
        </p:nvPicPr>
        <p:blipFill>
          <a:blip r:embed="rId2"/>
          <a:stretch>
            <a:fillRect/>
          </a:stretch>
        </p:blipFill>
        <p:spPr>
          <a:xfrm>
            <a:off x="432117" y="1451927"/>
            <a:ext cx="8279765" cy="395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382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/>
          <p:nvPr/>
        </p:nvPicPr>
        <p:blipFill>
          <a:blip r:embed="rId2"/>
          <a:stretch>
            <a:fillRect/>
          </a:stretch>
        </p:blipFill>
        <p:spPr>
          <a:xfrm>
            <a:off x="432117" y="1451927"/>
            <a:ext cx="8279765" cy="395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734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87042" y="1593738"/>
            <a:ext cx="4717206" cy="719138"/>
          </a:xfrm>
        </p:spPr>
        <p:txBody>
          <a:bodyPr/>
          <a:lstStyle/>
          <a:p>
            <a:r>
              <a:rPr lang="pl-PL" sz="3600" dirty="0" smtClean="0">
                <a:solidFill>
                  <a:schemeClr val="accent2">
                    <a:lumMod val="50000"/>
                  </a:schemeClr>
                </a:solidFill>
              </a:rPr>
              <a:t>Podsumowanie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8097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_pwr_v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12883</TotalTime>
  <Words>305</Words>
  <Application>Microsoft Office PowerPoint</Application>
  <PresentationFormat>Pokaz na ekranie (4:3)</PresentationFormat>
  <Paragraphs>73</Paragraphs>
  <Slides>105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105</vt:i4>
      </vt:variant>
    </vt:vector>
  </HeadingPairs>
  <TitlesOfParts>
    <vt:vector size="106" baseType="lpstr">
      <vt:lpstr>motyw_pwr_v2</vt:lpstr>
      <vt:lpstr>Technologie hybrydowe w geoinżynierii- inteligentne wykorzystanie pakietów numerycznych w projektowaniu  Dariusz Łydżba Politechnika Wrocławska,  Wydział Budownictwa Lądowego i Wodnego,  Katedra Geotechniki, Hydrotechniki,  Budownictwa Podziemnego i Wodnego  Pracownia Geomechaniki i Budownictwa Podziemnego</vt:lpstr>
      <vt:lpstr>Prezentacja programu PowerPoint</vt:lpstr>
      <vt:lpstr>Suchy Zbiornik Racibórz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Projektowa kontrola procesu filtracji: przesłona przeciwfiltracyjna  Równanie Richardsa</vt:lpstr>
      <vt:lpstr>Prezentacja programu PowerPoint</vt:lpstr>
      <vt:lpstr>Prezentacja programu PowerPoint</vt:lpstr>
      <vt:lpstr>Prezentacja programu PowerPoint</vt:lpstr>
      <vt:lpstr>Brak przesłony</vt:lpstr>
      <vt:lpstr>Brak przesłony</vt:lpstr>
      <vt:lpstr>Brak przesłony</vt:lpstr>
      <vt:lpstr>Najdłuższa przesłona L=12,0m</vt:lpstr>
      <vt:lpstr>Najdłuższa przes. L=12,0m</vt:lpstr>
      <vt:lpstr>Najdłuższa przes. L=12,0m</vt:lpstr>
      <vt:lpstr>Najdłuższa przes. L=12,0m</vt:lpstr>
      <vt:lpstr>Projektowa kontrola mechanizmu utraty stateczności Kolumny żwirowe z geosyntetykami</vt:lpstr>
      <vt:lpstr>Stateczność Sprzężenie Hydromechaniczne</vt:lpstr>
      <vt:lpstr>Mechanizm utraty stateczności</vt:lpstr>
      <vt:lpstr>Ocena stateczności – kolumny  wzmocnione geosyntetykami w obrębie korpusu zapory (niebeski kolor)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Pakiety Numeryczne i Analiza Ekspercka</vt:lpstr>
      <vt:lpstr>Pakiety numeryczne  +  Procedura Homogenizacji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Projekt zamienny vs Projekt Oryginalny  1. 50% większe osiadania 2. 50% większa różniaca osiadań 3. rozwiązanie pierwotne mało wrażliwe         na parametry gruntu</vt:lpstr>
      <vt:lpstr>Pakiety numeryczne +  teoria prawdopodobieństwa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Cecha wiodąca analizy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Pakiety numeryczne  +  „Szkody Górnicze”  droga S3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</vt:vector>
  </TitlesOfParts>
  <Company>Pwr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Wczoraj, dziś i jutro  Politechniki Wrocławskiej</dc:title>
  <dc:creator>Katarzyna Kwiecińska</dc:creator>
  <cp:lastModifiedBy>I10</cp:lastModifiedBy>
  <cp:revision>678</cp:revision>
  <cp:lastPrinted>2014-05-03T20:19:50Z</cp:lastPrinted>
  <dcterms:created xsi:type="dcterms:W3CDTF">2007-06-27T10:18:07Z</dcterms:created>
  <dcterms:modified xsi:type="dcterms:W3CDTF">2016-03-15T06:03:58Z</dcterms:modified>
</cp:coreProperties>
</file>